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95" r:id="rId2"/>
    <p:sldId id="298" r:id="rId3"/>
    <p:sldId id="283" r:id="rId4"/>
    <p:sldId id="284" r:id="rId5"/>
    <p:sldId id="285" r:id="rId6"/>
    <p:sldId id="286" r:id="rId7"/>
    <p:sldId id="297" r:id="rId8"/>
    <p:sldId id="299" r:id="rId9"/>
    <p:sldId id="263" r:id="rId10"/>
    <p:sldId id="287" r:id="rId11"/>
    <p:sldId id="265" r:id="rId12"/>
    <p:sldId id="300" r:id="rId13"/>
    <p:sldId id="266" r:id="rId14"/>
    <p:sldId id="289" r:id="rId15"/>
    <p:sldId id="292" r:id="rId16"/>
    <p:sldId id="291" r:id="rId17"/>
    <p:sldId id="290" r:id="rId18"/>
    <p:sldId id="288" r:id="rId19"/>
    <p:sldId id="294" r:id="rId20"/>
    <p:sldId id="293" r:id="rId21"/>
    <p:sldId id="301"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6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rebuchet MS"/>
          <a:ea typeface="Trebuchet MS"/>
          <a:cs typeface="Trebuchet M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rebuchet MS"/>
          <a:ea typeface="Trebuchet MS"/>
          <a:cs typeface="Trebuchet M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rebuchet MS"/>
          <a:ea typeface="Trebuchet MS"/>
          <a:cs typeface="Trebuchet M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rebuchet MS"/>
          <a:ea typeface="Trebuchet MS"/>
          <a:cs typeface="Trebuchet M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Stijl, thema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76" autoAdjust="0"/>
  </p:normalViewPr>
  <p:slideViewPr>
    <p:cSldViewPr snapToGrid="0" snapToObjects="1">
      <p:cViewPr>
        <p:scale>
          <a:sx n="86" d="100"/>
          <a:sy n="86" d="100"/>
        </p:scale>
        <p:origin x="1362" y="12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61" name="Shape 561"/>
          <p:cNvSpPr>
            <a:spLocks noGrp="1" noRot="1" noChangeAspect="1"/>
          </p:cNvSpPr>
          <p:nvPr>
            <p:ph type="sldImg"/>
          </p:nvPr>
        </p:nvSpPr>
        <p:spPr>
          <a:xfrm>
            <a:off x="1143000" y="685800"/>
            <a:ext cx="4572000" cy="3429000"/>
          </a:xfrm>
          <a:prstGeom prst="rect">
            <a:avLst/>
          </a:prstGeom>
        </p:spPr>
        <p:txBody>
          <a:bodyPr/>
          <a:lstStyle/>
          <a:p>
            <a:endParaRPr/>
          </a:p>
        </p:txBody>
      </p:sp>
      <p:sp>
        <p:nvSpPr>
          <p:cNvPr id="562" name="Shape 56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Tirade</a:t>
            </a:r>
          </a:p>
          <a:p>
            <a:endParaRPr lang="nl-NL" dirty="0"/>
          </a:p>
        </p:txBody>
      </p:sp>
    </p:spTree>
    <p:extLst>
      <p:ext uri="{BB962C8B-B14F-4D97-AF65-F5344CB8AC3E}">
        <p14:creationId xmlns:p14="http://schemas.microsoft.com/office/powerpoint/2010/main" val="321620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Shape 687"/>
          <p:cNvSpPr>
            <a:spLocks noGrp="1" noRot="1" noChangeAspect="1"/>
          </p:cNvSpPr>
          <p:nvPr>
            <p:ph type="sldImg"/>
          </p:nvPr>
        </p:nvSpPr>
        <p:spPr>
          <a:xfrm>
            <a:off x="381000" y="685800"/>
            <a:ext cx="6096000" cy="3429000"/>
          </a:xfrm>
          <a:prstGeom prst="rect">
            <a:avLst/>
          </a:prstGeom>
        </p:spPr>
        <p:txBody>
          <a:bodyPr/>
          <a:lstStyle/>
          <a:p>
            <a:endParaRPr/>
          </a:p>
        </p:txBody>
      </p:sp>
      <p:sp>
        <p:nvSpPr>
          <p:cNvPr id="688" name="Shape 688"/>
          <p:cNvSpPr>
            <a:spLocks noGrp="1"/>
          </p:cNvSpPr>
          <p:nvPr>
            <p:ph type="body" sz="quarter" idx="1"/>
          </p:nvPr>
        </p:nvSpPr>
        <p:spPr>
          <a:prstGeom prst="rect">
            <a:avLst/>
          </a:prstGeom>
        </p:spPr>
        <p:txBody>
          <a:bodyPr/>
          <a:lstStyle/>
          <a:p>
            <a:r>
              <a:rPr lang="nl-NL" dirty="0" err="1" smtClean="0"/>
              <a:t>Searching</a:t>
            </a:r>
            <a:r>
              <a:rPr lang="nl-NL" dirty="0" smtClean="0"/>
              <a:t> </a:t>
            </a:r>
            <a:r>
              <a:rPr lang="nl-NL" dirty="0" err="1" smtClean="0"/>
              <a:t>pubmed</a:t>
            </a:r>
            <a:r>
              <a:rPr lang="nl-NL" dirty="0" smtClean="0"/>
              <a:t> </a:t>
            </a:r>
            <a:r>
              <a:rPr lang="nl-NL" dirty="0" err="1" smtClean="0"/>
              <a:t>for</a:t>
            </a:r>
            <a:r>
              <a:rPr lang="nl-NL" dirty="0" smtClean="0"/>
              <a:t> studies was </a:t>
            </a:r>
            <a:r>
              <a:rPr lang="nl-NL" dirty="0" err="1" smtClean="0"/>
              <a:t>dissapointing</a:t>
            </a:r>
            <a:r>
              <a:rPr lang="nl-NL" dirty="0" smtClean="0"/>
              <a:t>. </a:t>
            </a:r>
            <a:r>
              <a:rPr lang="nl-NL" dirty="0" err="1" smtClean="0"/>
              <a:t>Only</a:t>
            </a:r>
            <a:r>
              <a:rPr lang="nl-NL" baseline="0" dirty="0" smtClean="0"/>
              <a:t> case </a:t>
            </a:r>
            <a:r>
              <a:rPr lang="nl-NL" baseline="0" dirty="0" err="1" smtClean="0"/>
              <a:t>reports</a:t>
            </a:r>
            <a:r>
              <a:rPr lang="nl-NL" baseline="0" dirty="0" smtClean="0"/>
              <a:t> </a:t>
            </a:r>
            <a:r>
              <a:rPr lang="nl-NL" baseline="0" dirty="0" err="1" smtClean="0"/>
              <a:t>and</a:t>
            </a:r>
            <a:r>
              <a:rPr lang="nl-NL" baseline="0" dirty="0" smtClean="0"/>
              <a:t> </a:t>
            </a:r>
            <a:r>
              <a:rPr lang="nl-NL" baseline="0" dirty="0" err="1" smtClean="0"/>
              <a:t>some</a:t>
            </a:r>
            <a:r>
              <a:rPr lang="nl-NL" baseline="0" dirty="0" smtClean="0"/>
              <a:t> case series </a:t>
            </a:r>
            <a:r>
              <a:rPr lang="nl-NL" baseline="0" dirty="0" err="1" smtClean="0"/>
              <a:t>could</a:t>
            </a:r>
            <a:r>
              <a:rPr lang="nl-NL" baseline="0" dirty="0" smtClean="0"/>
              <a:t> </a:t>
            </a:r>
            <a:r>
              <a:rPr lang="nl-NL" baseline="0" dirty="0" err="1" smtClean="0"/>
              <a:t>be</a:t>
            </a:r>
            <a:r>
              <a:rPr lang="nl-NL" baseline="0" dirty="0" smtClean="0"/>
              <a:t> found </a:t>
            </a:r>
            <a:r>
              <a:rPr lang="nl-NL" baseline="0" dirty="0" err="1" smtClean="0"/>
              <a:t>regarding</a:t>
            </a:r>
            <a:r>
              <a:rPr lang="nl-NL" baseline="0" dirty="0" smtClean="0"/>
              <a:t> </a:t>
            </a:r>
            <a:r>
              <a:rPr lang="nl-NL" baseline="0" dirty="0" err="1" smtClean="0"/>
              <a:t>cardiac</a:t>
            </a:r>
            <a:r>
              <a:rPr lang="nl-NL" baseline="0" dirty="0" smtClean="0"/>
              <a:t> </a:t>
            </a:r>
            <a:r>
              <a:rPr lang="nl-NL" baseline="0" dirty="0" err="1" smtClean="0"/>
              <a:t>lymphoma</a:t>
            </a:r>
            <a:r>
              <a:rPr lang="nl-NL" baseline="0" dirty="0" smtClean="0"/>
              <a:t>. </a:t>
            </a:r>
            <a:r>
              <a:rPr lang="nl-NL" baseline="0" dirty="0" err="1" smtClean="0"/>
              <a:t>There</a:t>
            </a:r>
            <a:r>
              <a:rPr lang="nl-NL" baseline="0" dirty="0" smtClean="0"/>
              <a:t> a </a:t>
            </a:r>
            <a:r>
              <a:rPr lang="nl-NL" baseline="0" dirty="0" err="1" smtClean="0"/>
              <a:t>couple</a:t>
            </a:r>
            <a:r>
              <a:rPr lang="nl-NL" baseline="0" dirty="0" smtClean="0"/>
              <a:t> of reviews </a:t>
            </a:r>
            <a:r>
              <a:rPr lang="nl-NL" baseline="0" dirty="0" err="1" smtClean="0"/>
              <a:t>written</a:t>
            </a:r>
            <a:r>
              <a:rPr lang="nl-NL" baseline="0" dirty="0" smtClean="0"/>
              <a:t> </a:t>
            </a:r>
            <a:r>
              <a:rPr lang="nl-NL" baseline="0" dirty="0" err="1" smtClean="0"/>
              <a:t>who</a:t>
            </a:r>
            <a:r>
              <a:rPr lang="nl-NL" baseline="0" dirty="0" smtClean="0"/>
              <a:t> </a:t>
            </a:r>
            <a:r>
              <a:rPr lang="nl-NL" baseline="0" dirty="0" err="1" smtClean="0"/>
              <a:t>retrospectively</a:t>
            </a:r>
            <a:r>
              <a:rPr lang="nl-NL" baseline="0" dirty="0" smtClean="0"/>
              <a:t> </a:t>
            </a:r>
            <a:r>
              <a:rPr lang="nl-NL" baseline="0" dirty="0" err="1" smtClean="0"/>
              <a:t>analyzed</a:t>
            </a:r>
            <a:r>
              <a:rPr lang="nl-NL" baseline="0" dirty="0" smtClean="0"/>
              <a:t> these case </a:t>
            </a:r>
            <a:r>
              <a:rPr lang="nl-NL" baseline="0" dirty="0" err="1" smtClean="0"/>
              <a:t>reports</a:t>
            </a:r>
            <a:r>
              <a:rPr lang="nl-NL" baseline="0" dirty="0" smtClean="0"/>
              <a:t>. The data on </a:t>
            </a:r>
            <a:r>
              <a:rPr lang="nl-NL" baseline="0" dirty="0" err="1" smtClean="0"/>
              <a:t>this</a:t>
            </a:r>
            <a:r>
              <a:rPr lang="nl-NL" baseline="0" dirty="0" smtClean="0"/>
              <a:t> slide </a:t>
            </a:r>
            <a:r>
              <a:rPr lang="nl-NL" baseline="0" dirty="0" err="1" smtClean="0"/>
              <a:t>were</a:t>
            </a:r>
            <a:r>
              <a:rPr lang="nl-NL" baseline="0" dirty="0" smtClean="0"/>
              <a:t> </a:t>
            </a:r>
            <a:r>
              <a:rPr lang="nl-NL" baseline="0" dirty="0" err="1" smtClean="0"/>
              <a:t>presented</a:t>
            </a:r>
            <a:r>
              <a:rPr lang="nl-NL" baseline="0" dirty="0" smtClean="0"/>
              <a:t> in </a:t>
            </a:r>
            <a:r>
              <a:rPr lang="nl-NL" baseline="0" dirty="0" err="1" smtClean="0"/>
              <a:t>one</a:t>
            </a:r>
            <a:r>
              <a:rPr lang="nl-NL" baseline="0" dirty="0" smtClean="0"/>
              <a:t> of these studies. </a:t>
            </a:r>
            <a:endParaRPr lang="nl-NL" dirty="0" smtClean="0"/>
          </a:p>
          <a:p>
            <a:endParaRPr lang="nl-NL" dirty="0" smtClean="0"/>
          </a:p>
          <a:p>
            <a:r>
              <a:rPr lang="en-US" dirty="0" smtClean="0"/>
              <a:t>In this retrospective</a:t>
            </a:r>
            <a:r>
              <a:rPr lang="en-US" baseline="0" dirty="0" smtClean="0"/>
              <a:t> study 94 cases of lymphoma with cardiac involvement were analyzed. 51 primary cardiac lymphoma’s. And 43 patients had secondary cardiac involvement at the </a:t>
            </a:r>
            <a:r>
              <a:rPr lang="en-US" baseline="0" dirty="0" err="1" smtClean="0"/>
              <a:t>intitial</a:t>
            </a:r>
            <a:r>
              <a:rPr lang="en-US" baseline="0" dirty="0" smtClean="0"/>
              <a:t> diagnosis of NHL. </a:t>
            </a:r>
            <a:r>
              <a:rPr lang="nl-NL" dirty="0" smtClean="0"/>
              <a:t>The WHO </a:t>
            </a:r>
            <a:r>
              <a:rPr lang="nl-NL" dirty="0" err="1" smtClean="0"/>
              <a:t>defines</a:t>
            </a:r>
            <a:r>
              <a:rPr lang="nl-NL" dirty="0" smtClean="0"/>
              <a:t> </a:t>
            </a:r>
            <a:r>
              <a:rPr lang="nl-NL" dirty="0" err="1" smtClean="0"/>
              <a:t>this</a:t>
            </a:r>
            <a:r>
              <a:rPr lang="nl-NL" dirty="0" smtClean="0"/>
              <a:t> as a de </a:t>
            </a:r>
            <a:r>
              <a:rPr lang="nl-NL" dirty="0" err="1" smtClean="0"/>
              <a:t>novo</a:t>
            </a:r>
            <a:r>
              <a:rPr lang="nl-NL" dirty="0" smtClean="0"/>
              <a:t> </a:t>
            </a:r>
            <a:r>
              <a:rPr lang="nl-NL" dirty="0" err="1" smtClean="0"/>
              <a:t>lymphoma</a:t>
            </a:r>
            <a:r>
              <a:rPr lang="nl-NL" dirty="0" smtClean="0"/>
              <a:t> </a:t>
            </a:r>
            <a:r>
              <a:rPr lang="nl-NL" dirty="0" err="1" smtClean="0"/>
              <a:t>with</a:t>
            </a:r>
            <a:r>
              <a:rPr lang="nl-NL" dirty="0" smtClean="0"/>
              <a:t> a </a:t>
            </a:r>
            <a:r>
              <a:rPr lang="nl-NL" dirty="0" err="1" smtClean="0"/>
              <a:t>localisation</a:t>
            </a:r>
            <a:r>
              <a:rPr lang="nl-NL" dirty="0" smtClean="0"/>
              <a:t> in </a:t>
            </a:r>
            <a:r>
              <a:rPr lang="nl-NL" dirty="0" err="1" smtClean="0"/>
              <a:t>myocardium</a:t>
            </a:r>
            <a:r>
              <a:rPr lang="nl-NL" dirty="0" smtClean="0"/>
              <a:t> </a:t>
            </a:r>
            <a:r>
              <a:rPr lang="nl-NL" dirty="0" err="1" smtClean="0"/>
              <a:t>and</a:t>
            </a:r>
            <a:r>
              <a:rPr lang="nl-NL" dirty="0" smtClean="0"/>
              <a:t> or pericardium without </a:t>
            </a:r>
            <a:r>
              <a:rPr lang="nl-NL" dirty="0" err="1" smtClean="0"/>
              <a:t>lymphnode</a:t>
            </a:r>
            <a:r>
              <a:rPr lang="nl-NL" dirty="0" smtClean="0"/>
              <a:t> or </a:t>
            </a:r>
            <a:r>
              <a:rPr lang="nl-NL" dirty="0" err="1" smtClean="0"/>
              <a:t>splenic</a:t>
            </a:r>
            <a:r>
              <a:rPr lang="nl-NL" dirty="0" smtClean="0"/>
              <a:t> </a:t>
            </a:r>
            <a:r>
              <a:rPr lang="nl-NL" dirty="0" err="1" smtClean="0"/>
              <a:t>involvement</a:t>
            </a:r>
            <a:r>
              <a:rPr lang="nl-NL" dirty="0" smtClean="0"/>
              <a:t>. </a:t>
            </a:r>
          </a:p>
          <a:p>
            <a:r>
              <a:rPr lang="nl-NL" dirty="0" err="1" smtClean="0"/>
              <a:t>Primary</a:t>
            </a:r>
            <a:r>
              <a:rPr lang="nl-NL" dirty="0" smtClean="0"/>
              <a:t> </a:t>
            </a:r>
            <a:r>
              <a:rPr lang="nl-NL" dirty="0" err="1" smtClean="0"/>
              <a:t>cardiac</a:t>
            </a:r>
            <a:r>
              <a:rPr lang="nl-NL" dirty="0" smtClean="0"/>
              <a:t> </a:t>
            </a:r>
            <a:r>
              <a:rPr lang="nl-NL" dirty="0" err="1" smtClean="0"/>
              <a:t>lymphoma</a:t>
            </a:r>
            <a:r>
              <a:rPr lang="nl-NL" dirty="0" smtClean="0"/>
              <a:t> is </a:t>
            </a:r>
            <a:r>
              <a:rPr lang="nl-NL" dirty="0" err="1" smtClean="0"/>
              <a:t>extremely</a:t>
            </a:r>
            <a:r>
              <a:rPr lang="nl-NL" dirty="0" smtClean="0"/>
              <a:t> rare </a:t>
            </a:r>
            <a:r>
              <a:rPr lang="nl-NL" dirty="0" err="1" smtClean="0"/>
              <a:t>with</a:t>
            </a:r>
            <a:r>
              <a:rPr lang="nl-NL" dirty="0" smtClean="0"/>
              <a:t> a </a:t>
            </a:r>
            <a:r>
              <a:rPr lang="nl-NL" dirty="0" err="1" smtClean="0"/>
              <a:t>frequency</a:t>
            </a:r>
            <a:r>
              <a:rPr lang="nl-NL" dirty="0" smtClean="0"/>
              <a:t> of 1,3% of </a:t>
            </a:r>
            <a:r>
              <a:rPr lang="nl-NL" dirty="0" err="1" smtClean="0"/>
              <a:t>all</a:t>
            </a:r>
            <a:r>
              <a:rPr lang="nl-NL" dirty="0" smtClean="0"/>
              <a:t> </a:t>
            </a:r>
            <a:r>
              <a:rPr lang="nl-NL" dirty="0" err="1" smtClean="0"/>
              <a:t>primary</a:t>
            </a:r>
            <a:r>
              <a:rPr lang="nl-NL" dirty="0" smtClean="0"/>
              <a:t> </a:t>
            </a:r>
            <a:r>
              <a:rPr lang="nl-NL" dirty="0" err="1" smtClean="0"/>
              <a:t>cardiac</a:t>
            </a:r>
            <a:r>
              <a:rPr lang="nl-NL" dirty="0" smtClean="0"/>
              <a:t> tumors</a:t>
            </a:r>
            <a:r>
              <a:rPr lang="nl-NL" baseline="0" dirty="0" smtClean="0"/>
              <a:t> </a:t>
            </a:r>
            <a:r>
              <a:rPr lang="nl-NL" dirty="0" err="1" smtClean="0"/>
              <a:t>and</a:t>
            </a:r>
            <a:r>
              <a:rPr lang="nl-NL" dirty="0" smtClean="0"/>
              <a:t> 0,5% of </a:t>
            </a:r>
            <a:r>
              <a:rPr lang="nl-NL" dirty="0" err="1" smtClean="0"/>
              <a:t>all</a:t>
            </a:r>
            <a:r>
              <a:rPr lang="nl-NL" dirty="0" smtClean="0"/>
              <a:t> </a:t>
            </a:r>
            <a:r>
              <a:rPr lang="nl-NL" dirty="0" err="1" smtClean="0"/>
              <a:t>lymphoma’s</a:t>
            </a:r>
            <a:r>
              <a:rPr lang="nl-NL" dirty="0" smtClean="0"/>
              <a:t>. </a:t>
            </a:r>
          </a:p>
          <a:p>
            <a:r>
              <a:rPr lang="nl-NL" dirty="0" err="1" smtClean="0"/>
              <a:t>Compared</a:t>
            </a:r>
            <a:r>
              <a:rPr lang="nl-NL" dirty="0" smtClean="0"/>
              <a:t> </a:t>
            </a:r>
            <a:r>
              <a:rPr lang="nl-NL" dirty="0" err="1" smtClean="0"/>
              <a:t>to</a:t>
            </a:r>
            <a:r>
              <a:rPr lang="nl-NL" dirty="0" smtClean="0"/>
              <a:t> </a:t>
            </a:r>
            <a:r>
              <a:rPr lang="nl-NL" dirty="0" err="1" smtClean="0"/>
              <a:t>primary</a:t>
            </a:r>
            <a:r>
              <a:rPr lang="nl-NL" dirty="0" smtClean="0"/>
              <a:t> </a:t>
            </a:r>
            <a:r>
              <a:rPr lang="nl-NL" dirty="0" err="1" smtClean="0"/>
              <a:t>cardiac</a:t>
            </a:r>
            <a:r>
              <a:rPr lang="nl-NL" dirty="0" smtClean="0"/>
              <a:t> </a:t>
            </a:r>
            <a:r>
              <a:rPr lang="nl-NL" dirty="0" err="1" smtClean="0"/>
              <a:t>lymphoma</a:t>
            </a:r>
            <a:r>
              <a:rPr lang="nl-NL" dirty="0" smtClean="0"/>
              <a:t>, </a:t>
            </a:r>
            <a:r>
              <a:rPr lang="nl-NL" dirty="0" err="1" smtClean="0"/>
              <a:t>secondary</a:t>
            </a:r>
            <a:r>
              <a:rPr lang="nl-NL" dirty="0" smtClean="0"/>
              <a:t> </a:t>
            </a:r>
            <a:r>
              <a:rPr lang="nl-NL" dirty="0" err="1" smtClean="0"/>
              <a:t>cardiac</a:t>
            </a:r>
            <a:r>
              <a:rPr lang="nl-NL" dirty="0" smtClean="0"/>
              <a:t> </a:t>
            </a:r>
            <a:r>
              <a:rPr lang="nl-NL" dirty="0" err="1" smtClean="0"/>
              <a:t>involvement</a:t>
            </a:r>
            <a:r>
              <a:rPr lang="nl-NL" dirty="0" smtClean="0"/>
              <a:t> in </a:t>
            </a:r>
            <a:r>
              <a:rPr lang="nl-NL" dirty="0" err="1" smtClean="0"/>
              <a:t>malignant</a:t>
            </a:r>
            <a:r>
              <a:rPr lang="nl-NL" dirty="0" smtClean="0"/>
              <a:t> </a:t>
            </a:r>
            <a:r>
              <a:rPr lang="nl-NL" dirty="0" err="1" smtClean="0"/>
              <a:t>lymphoma</a:t>
            </a:r>
            <a:r>
              <a:rPr lang="nl-NL" dirty="0" smtClean="0"/>
              <a:t> is more common. An </a:t>
            </a:r>
            <a:r>
              <a:rPr lang="nl-NL" dirty="0" err="1" smtClean="0"/>
              <a:t>incidence</a:t>
            </a:r>
            <a:r>
              <a:rPr lang="nl-NL" dirty="0" smtClean="0"/>
              <a:t> up </a:t>
            </a:r>
            <a:r>
              <a:rPr lang="nl-NL" dirty="0" err="1" smtClean="0"/>
              <a:t>to</a:t>
            </a:r>
            <a:r>
              <a:rPr lang="nl-NL" dirty="0" smtClean="0"/>
              <a:t> 24% is </a:t>
            </a:r>
            <a:r>
              <a:rPr lang="nl-NL" dirty="0" err="1" smtClean="0"/>
              <a:t>described</a:t>
            </a:r>
            <a:r>
              <a:rPr lang="nl-NL" dirty="0" smtClean="0"/>
              <a:t> in </a:t>
            </a:r>
            <a:r>
              <a:rPr lang="nl-NL" dirty="0" err="1" smtClean="0"/>
              <a:t>autopsy</a:t>
            </a:r>
            <a:r>
              <a:rPr lang="nl-NL" dirty="0" smtClean="0"/>
              <a:t> studies.</a:t>
            </a:r>
          </a:p>
          <a:p>
            <a:endParaRPr lang="en-US" baseline="0" dirty="0" smtClean="0"/>
          </a:p>
          <a:p>
            <a:r>
              <a:rPr lang="en-US" baseline="0" dirty="0" smtClean="0"/>
              <a:t>Patients with primary cardiac lymphoma were older. Immunodeficiency is a risk factor in both, DLBCL is most frequent in both. The majority of T cell lymphoma’s were cases with secondary involvement. </a:t>
            </a:r>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Shape 635"/>
          <p:cNvSpPr>
            <a:spLocks noGrp="1" noRot="1" noChangeAspect="1"/>
          </p:cNvSpPr>
          <p:nvPr>
            <p:ph type="sldImg"/>
          </p:nvPr>
        </p:nvSpPr>
        <p:spPr>
          <a:xfrm>
            <a:off x="381000" y="685800"/>
            <a:ext cx="6096000" cy="3429000"/>
          </a:xfrm>
          <a:prstGeom prst="rect">
            <a:avLst/>
          </a:prstGeom>
        </p:spPr>
        <p:txBody>
          <a:bodyPr/>
          <a:lstStyle/>
          <a:p>
            <a:endParaRPr/>
          </a:p>
        </p:txBody>
      </p:sp>
      <p:sp>
        <p:nvSpPr>
          <p:cNvPr id="636" name="Shape 636"/>
          <p:cNvSpPr>
            <a:spLocks noGrp="1"/>
          </p:cNvSpPr>
          <p:nvPr>
            <p:ph type="body" sz="quarter" idx="1"/>
          </p:nvPr>
        </p:nvSpPr>
        <p:spPr>
          <a:prstGeom prst="rect">
            <a:avLst/>
          </a:prstGeom>
        </p:spPr>
        <p:txBody>
          <a:bodyPr/>
          <a:lstStyle/>
          <a:p>
            <a:r>
              <a:rPr lang="nl-NL" dirty="0" smtClean="0"/>
              <a:t>In</a:t>
            </a:r>
            <a:r>
              <a:rPr lang="nl-NL" baseline="0" dirty="0" smtClean="0"/>
              <a:t> </a:t>
            </a:r>
            <a:r>
              <a:rPr lang="nl-NL" baseline="0" dirty="0" err="1" smtClean="0"/>
              <a:t>this</a:t>
            </a:r>
            <a:r>
              <a:rPr lang="nl-NL" baseline="0" dirty="0" smtClean="0"/>
              <a:t> recent </a:t>
            </a:r>
            <a:r>
              <a:rPr lang="nl-NL" baseline="0" dirty="0" err="1" smtClean="0"/>
              <a:t>article</a:t>
            </a:r>
            <a:r>
              <a:rPr lang="nl-NL" baseline="0" dirty="0" smtClean="0"/>
              <a:t> of </a:t>
            </a:r>
            <a:r>
              <a:rPr lang="nl-NL" baseline="0" dirty="0" err="1" smtClean="0"/>
              <a:t>Voigt</a:t>
            </a:r>
            <a:r>
              <a:rPr lang="nl-NL" baseline="0" dirty="0" smtClean="0"/>
              <a:t> et al </a:t>
            </a:r>
            <a:r>
              <a:rPr lang="nl-NL" baseline="0" dirty="0" err="1" smtClean="0"/>
              <a:t>t</a:t>
            </a:r>
            <a:r>
              <a:rPr dirty="0" smtClean="0"/>
              <a:t>he </a:t>
            </a:r>
            <a:r>
              <a:rPr dirty="0"/>
              <a:t>pubmed database was searched for cases regarding cardiac hematological malignancies</a:t>
            </a:r>
            <a:r>
              <a:rPr dirty="0" smtClean="0"/>
              <a:t> </a:t>
            </a:r>
            <a:r>
              <a:rPr lang="nl-NL" dirty="0" smtClean="0"/>
              <a:t>(</a:t>
            </a:r>
            <a:r>
              <a:rPr lang="nl-NL" dirty="0" err="1" smtClean="0"/>
              <a:t>not</a:t>
            </a:r>
            <a:r>
              <a:rPr lang="nl-NL" dirty="0" smtClean="0"/>
              <a:t> </a:t>
            </a:r>
            <a:r>
              <a:rPr lang="nl-NL" dirty="0" err="1" smtClean="0"/>
              <a:t>only</a:t>
            </a:r>
            <a:r>
              <a:rPr lang="nl-NL" dirty="0" smtClean="0"/>
              <a:t> </a:t>
            </a:r>
            <a:r>
              <a:rPr lang="nl-NL" dirty="0" err="1" smtClean="0"/>
              <a:t>lymphoma’s</a:t>
            </a:r>
            <a:r>
              <a:rPr lang="nl-NL" dirty="0" smtClean="0"/>
              <a:t>)</a:t>
            </a:r>
            <a:r>
              <a:rPr dirty="0" smtClean="0"/>
              <a:t>—</a:t>
            </a:r>
            <a:r>
              <a:rPr dirty="0"/>
              <a:t>&gt; in total 616 cases were analyzed.</a:t>
            </a:r>
            <a:r>
              <a:rPr dirty="0" smtClean="0"/>
              <a:t> </a:t>
            </a:r>
          </a:p>
          <a:p>
            <a:r>
              <a:rPr dirty="0" smtClean="0"/>
              <a:t>This</a:t>
            </a:r>
            <a:r>
              <a:rPr lang="nl-NL" dirty="0" smtClean="0"/>
              <a:t> </a:t>
            </a:r>
            <a:r>
              <a:rPr lang="nl-NL" dirty="0" err="1" smtClean="0"/>
              <a:t>left</a:t>
            </a:r>
            <a:r>
              <a:rPr dirty="0" smtClean="0"/>
              <a:t> </a:t>
            </a:r>
            <a:r>
              <a:rPr dirty="0"/>
              <a:t>table summarizes </a:t>
            </a:r>
            <a:r>
              <a:rPr lang="nl-NL" dirty="0" smtClean="0"/>
              <a:t> </a:t>
            </a:r>
            <a:r>
              <a:rPr lang="nl-NL" dirty="0" err="1" smtClean="0"/>
              <a:t>all</a:t>
            </a:r>
            <a:r>
              <a:rPr lang="nl-NL" dirty="0" smtClean="0"/>
              <a:t> </a:t>
            </a:r>
            <a:r>
              <a:rPr lang="nl-NL" dirty="0" err="1" smtClean="0"/>
              <a:t>the</a:t>
            </a:r>
            <a:r>
              <a:rPr lang="nl-NL" dirty="0" smtClean="0"/>
              <a:t> </a:t>
            </a:r>
            <a:r>
              <a:rPr lang="nl-NL" dirty="0" err="1" smtClean="0"/>
              <a:t>hematological</a:t>
            </a:r>
            <a:r>
              <a:rPr lang="nl-NL" dirty="0" smtClean="0"/>
              <a:t> diagnosis found in </a:t>
            </a:r>
            <a:r>
              <a:rPr lang="nl-NL" dirty="0" err="1" smtClean="0"/>
              <a:t>the</a:t>
            </a:r>
            <a:r>
              <a:rPr lang="nl-NL" dirty="0" smtClean="0"/>
              <a:t> </a:t>
            </a:r>
            <a:r>
              <a:rPr lang="nl-NL" dirty="0" err="1" smtClean="0"/>
              <a:t>heart</a:t>
            </a:r>
            <a:r>
              <a:rPr lang="nl-NL" dirty="0" smtClean="0"/>
              <a:t>,</a:t>
            </a:r>
            <a:r>
              <a:rPr lang="nl-NL" baseline="0" dirty="0" smtClean="0"/>
              <a:t> indeed </a:t>
            </a:r>
            <a:r>
              <a:rPr dirty="0" smtClean="0"/>
              <a:t>B </a:t>
            </a:r>
            <a:r>
              <a:rPr dirty="0"/>
              <a:t>cell non hodgkin lymphoma was diagnosed most frequently (70% van de casus). Cardiac involvement of T cell NHL occured in 11,7% en plasmacytoom of </a:t>
            </a:r>
            <a:r>
              <a:rPr dirty="0" smtClean="0"/>
              <a:t>m</a:t>
            </a:r>
            <a:r>
              <a:rPr lang="nl-NL" dirty="0" smtClean="0"/>
              <a:t>y</a:t>
            </a:r>
            <a:r>
              <a:rPr dirty="0" err="1" smtClean="0"/>
              <a:t>elo</a:t>
            </a:r>
            <a:r>
              <a:rPr lang="nl-NL" dirty="0" smtClean="0"/>
              <a:t>ma</a:t>
            </a:r>
            <a:r>
              <a:rPr dirty="0" smtClean="0"/>
              <a:t> </a:t>
            </a:r>
            <a:r>
              <a:rPr dirty="0"/>
              <a:t>in 6,3% and different leukemia’s in 3,1%. </a:t>
            </a:r>
          </a:p>
          <a:p>
            <a:r>
              <a:rPr dirty="0"/>
              <a:t>Burkitt lymphoma’s are the second most frequent B-cell </a:t>
            </a:r>
            <a:r>
              <a:rPr dirty="0" smtClean="0"/>
              <a:t>NHL</a:t>
            </a:r>
            <a:r>
              <a:rPr lang="nl-NL" dirty="0" smtClean="0"/>
              <a:t>.</a:t>
            </a:r>
            <a:r>
              <a:rPr lang="nl-NL" baseline="0" dirty="0" smtClean="0"/>
              <a:t> </a:t>
            </a:r>
          </a:p>
          <a:p>
            <a:r>
              <a:rPr lang="nl-NL" baseline="0" dirty="0" smtClean="0"/>
              <a:t>In the right </a:t>
            </a:r>
            <a:r>
              <a:rPr lang="nl-NL" baseline="0" dirty="0" err="1" smtClean="0"/>
              <a:t>table</a:t>
            </a:r>
            <a:r>
              <a:rPr lang="nl-NL" baseline="0" dirty="0" smtClean="0"/>
              <a:t> the </a:t>
            </a:r>
            <a:r>
              <a:rPr lang="nl-NL" baseline="0" dirty="0" err="1" smtClean="0"/>
              <a:t>localisation</a:t>
            </a:r>
            <a:r>
              <a:rPr lang="nl-NL" baseline="0" dirty="0" smtClean="0"/>
              <a:t> of the </a:t>
            </a:r>
            <a:r>
              <a:rPr lang="nl-NL" baseline="0" dirty="0" err="1" smtClean="0"/>
              <a:t>malignancy</a:t>
            </a:r>
            <a:r>
              <a:rPr lang="nl-NL" baseline="0" dirty="0" smtClean="0"/>
              <a:t> is </a:t>
            </a:r>
            <a:r>
              <a:rPr lang="nl-NL" baseline="0" dirty="0" err="1" smtClean="0"/>
              <a:t>summarized</a:t>
            </a:r>
            <a:r>
              <a:rPr lang="nl-NL" baseline="0" dirty="0" smtClean="0"/>
              <a:t>. In </a:t>
            </a:r>
            <a:r>
              <a:rPr lang="nl-NL" baseline="0" dirty="0" err="1" smtClean="0"/>
              <a:t>almost</a:t>
            </a:r>
            <a:r>
              <a:rPr lang="nl-NL" baseline="0" dirty="0" smtClean="0"/>
              <a:t> half of the cases </a:t>
            </a:r>
            <a:r>
              <a:rPr lang="nl-NL" baseline="0" dirty="0" err="1" smtClean="0"/>
              <a:t>only</a:t>
            </a:r>
            <a:r>
              <a:rPr lang="nl-NL" baseline="0" dirty="0" smtClean="0"/>
              <a:t> </a:t>
            </a:r>
            <a:r>
              <a:rPr lang="nl-NL" baseline="0" dirty="0" err="1" smtClean="0"/>
              <a:t>one</a:t>
            </a:r>
            <a:r>
              <a:rPr lang="nl-NL" baseline="0" dirty="0" smtClean="0"/>
              <a:t> </a:t>
            </a:r>
            <a:r>
              <a:rPr lang="nl-NL" baseline="0" dirty="0" err="1" smtClean="0"/>
              <a:t>structure</a:t>
            </a:r>
            <a:r>
              <a:rPr lang="nl-NL" baseline="0" dirty="0" smtClean="0"/>
              <a:t> is </a:t>
            </a:r>
            <a:r>
              <a:rPr lang="nl-NL" baseline="0" dirty="0" err="1" smtClean="0"/>
              <a:t>affected</a:t>
            </a:r>
            <a:r>
              <a:rPr lang="nl-NL" baseline="0" dirty="0" smtClean="0"/>
              <a:t>. </a:t>
            </a:r>
          </a:p>
          <a:p>
            <a:r>
              <a:rPr lang="nl-NL" baseline="0" dirty="0" smtClean="0"/>
              <a:t>The right atrium </a:t>
            </a:r>
            <a:r>
              <a:rPr lang="nl-NL" baseline="0" dirty="0" err="1" smtClean="0"/>
              <a:t>followed</a:t>
            </a:r>
            <a:r>
              <a:rPr lang="nl-NL" baseline="0" dirty="0" smtClean="0"/>
              <a:t> bij the right </a:t>
            </a:r>
            <a:r>
              <a:rPr lang="nl-NL" baseline="0" dirty="0" err="1" smtClean="0"/>
              <a:t>ventricle</a:t>
            </a:r>
            <a:r>
              <a:rPr lang="nl-NL" baseline="0" dirty="0" smtClean="0"/>
              <a:t> is most </a:t>
            </a:r>
            <a:r>
              <a:rPr lang="nl-NL" baseline="0" dirty="0" err="1" smtClean="0"/>
              <a:t>frequently</a:t>
            </a:r>
            <a:r>
              <a:rPr lang="nl-NL" baseline="0" dirty="0" smtClean="0"/>
              <a:t> </a:t>
            </a:r>
            <a:r>
              <a:rPr lang="nl-NL" baseline="0" dirty="0" err="1" smtClean="0"/>
              <a:t>affected</a:t>
            </a:r>
            <a:r>
              <a:rPr lang="nl-NL" baseline="0" dirty="0" smtClean="0"/>
              <a:t>. </a:t>
            </a:r>
            <a:r>
              <a:rPr lang="nl-NL" baseline="0" dirty="0" err="1" smtClean="0"/>
              <a:t>Followed</a:t>
            </a:r>
            <a:r>
              <a:rPr lang="nl-NL" baseline="0" dirty="0" smtClean="0"/>
              <a:t> </a:t>
            </a:r>
            <a:r>
              <a:rPr lang="nl-NL" baseline="0" dirty="0" err="1" smtClean="0"/>
              <a:t>by</a:t>
            </a:r>
            <a:r>
              <a:rPr lang="nl-NL" baseline="0" dirty="0" smtClean="0"/>
              <a:t> </a:t>
            </a:r>
            <a:r>
              <a:rPr lang="nl-NL" baseline="0" dirty="0" err="1" smtClean="0"/>
              <a:t>pericardial</a:t>
            </a:r>
            <a:r>
              <a:rPr lang="nl-NL" baseline="0" dirty="0" smtClean="0"/>
              <a:t>, </a:t>
            </a:r>
            <a:r>
              <a:rPr lang="nl-NL" baseline="0" dirty="0" err="1" smtClean="0"/>
              <a:t>left</a:t>
            </a:r>
            <a:r>
              <a:rPr lang="nl-NL" baseline="0" dirty="0" smtClean="0"/>
              <a:t> atrium </a:t>
            </a:r>
            <a:r>
              <a:rPr lang="nl-NL" baseline="0" dirty="0" err="1" smtClean="0"/>
              <a:t>left</a:t>
            </a:r>
            <a:r>
              <a:rPr lang="nl-NL" baseline="0" dirty="0" smtClean="0"/>
              <a:t> </a:t>
            </a:r>
            <a:r>
              <a:rPr lang="nl-NL" baseline="0" dirty="0" err="1" smtClean="0"/>
              <a:t>ventricle</a:t>
            </a:r>
            <a:r>
              <a:rPr lang="nl-NL" baseline="0" dirty="0" smtClean="0"/>
              <a:t>. </a:t>
            </a:r>
            <a:endParaRPr dirty="0" smtClean="0"/>
          </a:p>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Shape 635"/>
          <p:cNvSpPr>
            <a:spLocks noGrp="1" noRot="1" noChangeAspect="1"/>
          </p:cNvSpPr>
          <p:nvPr>
            <p:ph type="sldImg"/>
          </p:nvPr>
        </p:nvSpPr>
        <p:spPr>
          <a:xfrm>
            <a:off x="381000" y="685800"/>
            <a:ext cx="6096000" cy="3429000"/>
          </a:xfrm>
          <a:prstGeom prst="rect">
            <a:avLst/>
          </a:prstGeom>
        </p:spPr>
        <p:txBody>
          <a:bodyPr/>
          <a:lstStyle/>
          <a:p>
            <a:endParaRPr/>
          </a:p>
        </p:txBody>
      </p:sp>
      <p:sp>
        <p:nvSpPr>
          <p:cNvPr id="636" name="Shape 636"/>
          <p:cNvSpPr>
            <a:spLocks noGrp="1"/>
          </p:cNvSpPr>
          <p:nvPr>
            <p:ph type="body" sz="quarter" idx="1"/>
          </p:nvPr>
        </p:nvSpPr>
        <p:spPr>
          <a:prstGeom prst="rect">
            <a:avLst/>
          </a:prstGeom>
        </p:spPr>
        <p:txBody>
          <a:bodyPr/>
          <a:lstStyle/>
          <a:p>
            <a:r>
              <a:rPr lang="nl-NL" dirty="0" smtClean="0"/>
              <a:t>In</a:t>
            </a:r>
            <a:r>
              <a:rPr lang="nl-NL" baseline="0" dirty="0" smtClean="0"/>
              <a:t> dit artikel hebben ze ook het groeipatroon bij de cardiale lymfomen beschreven, dit hebben ze ingedeeld in 3 </a:t>
            </a:r>
            <a:r>
              <a:rPr lang="nl-NL" baseline="0" dirty="0" err="1" smtClean="0"/>
              <a:t>categorien</a:t>
            </a:r>
            <a:r>
              <a:rPr lang="nl-NL" baseline="0" dirty="0" smtClean="0"/>
              <a:t>: </a:t>
            </a:r>
            <a:r>
              <a:rPr lang="nl-NL" baseline="0" dirty="0" err="1" smtClean="0"/>
              <a:t>geisoleerde</a:t>
            </a:r>
            <a:r>
              <a:rPr lang="nl-NL" baseline="0" dirty="0" smtClean="0"/>
              <a:t> pericardiale lokalisatie, een </a:t>
            </a:r>
            <a:r>
              <a:rPr lang="nl-NL" baseline="0" dirty="0" err="1" smtClean="0"/>
              <a:t>intraluminale</a:t>
            </a:r>
            <a:r>
              <a:rPr lang="nl-NL" baseline="0" dirty="0" smtClean="0"/>
              <a:t> massa dan wel wand infiltratie. </a:t>
            </a:r>
          </a:p>
          <a:p>
            <a:r>
              <a:rPr lang="nl-NL" baseline="0" dirty="0" smtClean="0"/>
              <a:t>Bij het B cel lymfoom werd frequent een </a:t>
            </a:r>
            <a:r>
              <a:rPr lang="nl-NL" baseline="0" dirty="0" err="1" smtClean="0"/>
              <a:t>intraluminale</a:t>
            </a:r>
            <a:r>
              <a:rPr lang="nl-NL" baseline="0" dirty="0" smtClean="0"/>
              <a:t> massa gezien gevolgd door wand infiltratie. Leukemie maar ook het </a:t>
            </a:r>
            <a:r>
              <a:rPr lang="nl-NL" baseline="0" dirty="0" err="1" smtClean="0"/>
              <a:t>plasmacytoom</a:t>
            </a:r>
            <a:r>
              <a:rPr lang="nl-NL" baseline="0" dirty="0" smtClean="0"/>
              <a:t> kunnen zich ook vaak manifesteren met enkel een pericardiale lokalisatie, dit wordt minder vaak bij het B cel lymfoom gezien </a:t>
            </a:r>
            <a:endParaRPr dirty="0"/>
          </a:p>
        </p:txBody>
      </p:sp>
    </p:spTree>
    <p:extLst>
      <p:ext uri="{BB962C8B-B14F-4D97-AF65-F5344CB8AC3E}">
        <p14:creationId xmlns:p14="http://schemas.microsoft.com/office/powerpoint/2010/main" val="1737487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r>
              <a:rPr lang="nl-NL" dirty="0" smtClean="0"/>
              <a:t>In </a:t>
            </a:r>
            <a:r>
              <a:rPr lang="nl-NL" dirty="0" err="1" smtClean="0"/>
              <a:t>this</a:t>
            </a:r>
            <a:r>
              <a:rPr lang="nl-NL" dirty="0" smtClean="0"/>
              <a:t> tabel </a:t>
            </a:r>
            <a:r>
              <a:rPr lang="nl-NL" dirty="0" err="1" smtClean="0"/>
              <a:t>from</a:t>
            </a:r>
            <a:r>
              <a:rPr lang="nl-NL" baseline="0" dirty="0" smtClean="0"/>
              <a:t> </a:t>
            </a:r>
            <a:r>
              <a:rPr lang="nl-NL" baseline="0" dirty="0" err="1" smtClean="0"/>
              <a:t>an</a:t>
            </a:r>
            <a:r>
              <a:rPr lang="nl-NL" baseline="0" dirty="0" smtClean="0"/>
              <a:t> </a:t>
            </a:r>
            <a:r>
              <a:rPr lang="nl-NL" baseline="0" dirty="0" err="1" smtClean="0"/>
              <a:t>article</a:t>
            </a:r>
            <a:r>
              <a:rPr lang="nl-NL" baseline="0" dirty="0" smtClean="0"/>
              <a:t> </a:t>
            </a:r>
            <a:r>
              <a:rPr lang="nl-NL" baseline="0" dirty="0" err="1" smtClean="0"/>
              <a:t>from</a:t>
            </a:r>
            <a:r>
              <a:rPr lang="nl-NL" baseline="0" dirty="0" smtClean="0"/>
              <a:t> </a:t>
            </a:r>
            <a:r>
              <a:rPr lang="nl-NL" baseline="0" dirty="0" err="1" smtClean="0"/>
              <a:t>Petrich</a:t>
            </a:r>
            <a:r>
              <a:rPr lang="nl-NL" baseline="0" dirty="0" smtClean="0"/>
              <a:t> et al</a:t>
            </a:r>
            <a:r>
              <a:rPr lang="nl-NL" dirty="0" smtClean="0"/>
              <a:t> </a:t>
            </a:r>
            <a:r>
              <a:rPr lang="nl-NL" dirty="0" err="1" smtClean="0"/>
              <a:t>the</a:t>
            </a:r>
            <a:r>
              <a:rPr lang="nl-NL" dirty="0" smtClean="0"/>
              <a:t> presenting </a:t>
            </a:r>
            <a:r>
              <a:rPr lang="nl-NL" dirty="0" err="1" smtClean="0"/>
              <a:t>symptoms</a:t>
            </a:r>
            <a:r>
              <a:rPr lang="nl-NL" baseline="0" dirty="0" smtClean="0"/>
              <a:t> </a:t>
            </a:r>
            <a:r>
              <a:rPr lang="nl-NL" baseline="0" dirty="0" err="1" smtClean="0"/>
              <a:t>from</a:t>
            </a:r>
            <a:r>
              <a:rPr lang="nl-NL" baseline="0" dirty="0" smtClean="0"/>
              <a:t> 197 </a:t>
            </a:r>
            <a:r>
              <a:rPr lang="nl-NL" baseline="0" dirty="0" err="1" smtClean="0"/>
              <a:t>patients</a:t>
            </a:r>
            <a:r>
              <a:rPr lang="nl-NL" baseline="0" dirty="0" smtClean="0"/>
              <a:t> </a:t>
            </a:r>
            <a:r>
              <a:rPr lang="nl-NL" baseline="0" dirty="0" err="1" smtClean="0"/>
              <a:t>with</a:t>
            </a:r>
            <a:r>
              <a:rPr lang="nl-NL" baseline="0" dirty="0" smtClean="0"/>
              <a:t> </a:t>
            </a:r>
            <a:r>
              <a:rPr lang="nl-NL" baseline="0" dirty="0" err="1" smtClean="0"/>
              <a:t>primary</a:t>
            </a:r>
            <a:r>
              <a:rPr lang="nl-NL" baseline="0" dirty="0" smtClean="0"/>
              <a:t> </a:t>
            </a:r>
            <a:r>
              <a:rPr lang="nl-NL" baseline="0" dirty="0" err="1" smtClean="0"/>
              <a:t>cardiac</a:t>
            </a:r>
            <a:r>
              <a:rPr lang="nl-NL" baseline="0" dirty="0" smtClean="0"/>
              <a:t> </a:t>
            </a:r>
            <a:r>
              <a:rPr lang="nl-NL" baseline="0" dirty="0" err="1" smtClean="0"/>
              <a:t>lymphoma</a:t>
            </a:r>
            <a:r>
              <a:rPr lang="nl-NL" baseline="0" dirty="0" smtClean="0"/>
              <a:t> are </a:t>
            </a:r>
            <a:r>
              <a:rPr lang="nl-NL" baseline="0" dirty="0" err="1" smtClean="0"/>
              <a:t>listed</a:t>
            </a:r>
            <a:r>
              <a:rPr lang="nl-NL" baseline="0" dirty="0" smtClean="0"/>
              <a:t>.</a:t>
            </a:r>
          </a:p>
          <a:p>
            <a:r>
              <a:rPr lang="nl-NL" baseline="0" dirty="0" smtClean="0"/>
              <a:t>Dyspnoe was here most </a:t>
            </a:r>
            <a:r>
              <a:rPr lang="nl-NL" baseline="0" dirty="0" err="1" smtClean="0"/>
              <a:t>frequently</a:t>
            </a:r>
            <a:r>
              <a:rPr lang="nl-NL" baseline="0" dirty="0" smtClean="0"/>
              <a:t> </a:t>
            </a:r>
            <a:r>
              <a:rPr lang="nl-NL" baseline="0" dirty="0" err="1" smtClean="0"/>
              <a:t>reported</a:t>
            </a:r>
            <a:r>
              <a:rPr lang="nl-NL" baseline="0" dirty="0" smtClean="0"/>
              <a:t>, </a:t>
            </a:r>
            <a:r>
              <a:rPr lang="nl-NL" baseline="0" dirty="0" err="1" smtClean="0"/>
              <a:t>followed</a:t>
            </a:r>
            <a:r>
              <a:rPr lang="nl-NL" baseline="0" dirty="0" smtClean="0"/>
              <a:t> </a:t>
            </a:r>
            <a:r>
              <a:rPr lang="nl-NL" baseline="0" dirty="0" err="1" smtClean="0"/>
              <a:t>by</a:t>
            </a:r>
            <a:r>
              <a:rPr lang="nl-NL" baseline="0" dirty="0" smtClean="0"/>
              <a:t> </a:t>
            </a:r>
            <a:r>
              <a:rPr lang="nl-NL" baseline="0" dirty="0" err="1" smtClean="0"/>
              <a:t>chestpain</a:t>
            </a:r>
            <a:r>
              <a:rPr lang="nl-NL" baseline="0" dirty="0" smtClean="0"/>
              <a:t> en </a:t>
            </a:r>
            <a:r>
              <a:rPr lang="nl-NL" baseline="0" dirty="0" err="1" smtClean="0"/>
              <a:t>constitutional</a:t>
            </a:r>
            <a:r>
              <a:rPr lang="nl-NL" baseline="0" dirty="0" smtClean="0"/>
              <a:t> </a:t>
            </a:r>
            <a:r>
              <a:rPr lang="nl-NL" baseline="0" dirty="0" err="1" smtClean="0"/>
              <a:t>complaints</a:t>
            </a:r>
            <a:r>
              <a:rPr lang="nl-NL" baseline="0" dirty="0" smtClean="0"/>
              <a:t>.</a:t>
            </a:r>
          </a:p>
          <a:p>
            <a:r>
              <a:rPr lang="nl-NL" baseline="0" dirty="0" smtClean="0"/>
              <a:t>In 149 </a:t>
            </a:r>
            <a:r>
              <a:rPr lang="nl-NL" baseline="0" dirty="0" err="1" smtClean="0"/>
              <a:t>patients</a:t>
            </a:r>
            <a:r>
              <a:rPr lang="nl-NL" baseline="0" dirty="0" smtClean="0"/>
              <a:t> </a:t>
            </a:r>
            <a:r>
              <a:rPr lang="nl-NL" baseline="0" dirty="0" err="1" smtClean="0"/>
              <a:t>the</a:t>
            </a:r>
            <a:r>
              <a:rPr lang="nl-NL" baseline="0" dirty="0" smtClean="0"/>
              <a:t> presenting </a:t>
            </a:r>
            <a:r>
              <a:rPr lang="nl-NL" baseline="0" dirty="0" err="1" smtClean="0"/>
              <a:t>heart</a:t>
            </a:r>
            <a:r>
              <a:rPr lang="nl-NL" baseline="0" dirty="0" smtClean="0"/>
              <a:t> </a:t>
            </a:r>
            <a:r>
              <a:rPr lang="nl-NL" baseline="0" dirty="0" err="1" smtClean="0"/>
              <a:t>rhythm</a:t>
            </a:r>
            <a:r>
              <a:rPr lang="nl-NL" baseline="0" dirty="0" smtClean="0"/>
              <a:t> was </a:t>
            </a:r>
            <a:r>
              <a:rPr lang="nl-NL" baseline="0" dirty="0" err="1" smtClean="0"/>
              <a:t>reported</a:t>
            </a:r>
            <a:r>
              <a:rPr lang="nl-NL" baseline="0" dirty="0" smtClean="0"/>
              <a:t>, in 56% </a:t>
            </a:r>
            <a:r>
              <a:rPr lang="nl-NL" baseline="0" dirty="0" err="1" smtClean="0"/>
              <a:t>an</a:t>
            </a:r>
            <a:r>
              <a:rPr lang="nl-NL" baseline="0" dirty="0" smtClean="0"/>
              <a:t> </a:t>
            </a:r>
            <a:r>
              <a:rPr lang="nl-NL" baseline="0" dirty="0" err="1" smtClean="0"/>
              <a:t>arrhytmia</a:t>
            </a:r>
            <a:r>
              <a:rPr lang="nl-NL" baseline="0" dirty="0" smtClean="0"/>
              <a:t> was </a:t>
            </a:r>
            <a:r>
              <a:rPr lang="nl-NL" baseline="0" dirty="0" err="1" smtClean="0"/>
              <a:t>described</a:t>
            </a:r>
            <a:r>
              <a:rPr lang="nl-NL" baseline="0" dirty="0" smtClean="0"/>
              <a:t>. The 2 most common </a:t>
            </a:r>
            <a:r>
              <a:rPr lang="nl-NL" baseline="0" dirty="0" err="1" smtClean="0"/>
              <a:t>abnormalities</a:t>
            </a:r>
            <a:r>
              <a:rPr lang="nl-NL" baseline="0" dirty="0" smtClean="0"/>
              <a:t> </a:t>
            </a:r>
            <a:r>
              <a:rPr lang="nl-NL" baseline="0" dirty="0" err="1" smtClean="0"/>
              <a:t>were</a:t>
            </a:r>
            <a:r>
              <a:rPr lang="nl-NL" baseline="0" dirty="0" smtClean="0"/>
              <a:t> </a:t>
            </a:r>
            <a:r>
              <a:rPr lang="nl-NL" baseline="0" dirty="0" err="1" smtClean="0"/>
              <a:t>atrial</a:t>
            </a:r>
            <a:r>
              <a:rPr lang="nl-NL" baseline="0" dirty="0" smtClean="0"/>
              <a:t> </a:t>
            </a:r>
            <a:r>
              <a:rPr lang="nl-NL" baseline="0" dirty="0" err="1" smtClean="0"/>
              <a:t>arrhythmias</a:t>
            </a:r>
            <a:r>
              <a:rPr lang="nl-NL" baseline="0" dirty="0" smtClean="0"/>
              <a:t> 23% </a:t>
            </a:r>
            <a:r>
              <a:rPr lang="nl-NL" baseline="0" dirty="0" err="1" smtClean="0"/>
              <a:t>and</a:t>
            </a:r>
            <a:r>
              <a:rPr lang="nl-NL" baseline="0" dirty="0" smtClean="0"/>
              <a:t> </a:t>
            </a:r>
            <a:r>
              <a:rPr lang="nl-NL" baseline="0" dirty="0" err="1" smtClean="0"/>
              <a:t>atrioventricular</a:t>
            </a:r>
            <a:r>
              <a:rPr lang="nl-NL" baseline="0" dirty="0" smtClean="0"/>
              <a:t> block 22%, In </a:t>
            </a:r>
            <a:r>
              <a:rPr lang="nl-NL" baseline="0" dirty="0" err="1" smtClean="0"/>
              <a:t>addition</a:t>
            </a:r>
            <a:r>
              <a:rPr lang="nl-NL" baseline="0" dirty="0" smtClean="0"/>
              <a:t> 16 </a:t>
            </a:r>
            <a:r>
              <a:rPr lang="nl-NL" baseline="0" dirty="0" err="1" smtClean="0"/>
              <a:t>patients</a:t>
            </a:r>
            <a:r>
              <a:rPr lang="nl-NL" baseline="0" dirty="0" smtClean="0"/>
              <a:t> had a </a:t>
            </a:r>
            <a:r>
              <a:rPr lang="nl-NL" baseline="0" dirty="0" err="1" smtClean="0"/>
              <a:t>bundle</a:t>
            </a:r>
            <a:r>
              <a:rPr lang="nl-NL" baseline="0" dirty="0" smtClean="0"/>
              <a:t> </a:t>
            </a:r>
            <a:r>
              <a:rPr lang="nl-NL" baseline="0" dirty="0" err="1" smtClean="0"/>
              <a:t>branch</a:t>
            </a:r>
            <a:r>
              <a:rPr lang="nl-NL" baseline="0" dirty="0" smtClean="0"/>
              <a:t> block </a:t>
            </a:r>
            <a:r>
              <a:rPr lang="nl-NL" baseline="0" dirty="0" err="1" smtClean="0"/>
              <a:t>and</a:t>
            </a:r>
            <a:r>
              <a:rPr lang="nl-NL" baseline="0" dirty="0" smtClean="0"/>
              <a:t> 8 </a:t>
            </a:r>
            <a:r>
              <a:rPr lang="nl-NL" baseline="0" dirty="0" err="1" smtClean="0"/>
              <a:t>suffered</a:t>
            </a:r>
            <a:r>
              <a:rPr lang="nl-NL" baseline="0" dirty="0" smtClean="0"/>
              <a:t> </a:t>
            </a:r>
            <a:r>
              <a:rPr lang="nl-NL" baseline="0" dirty="0" err="1" smtClean="0"/>
              <a:t>ventricular</a:t>
            </a:r>
            <a:r>
              <a:rPr lang="nl-NL" baseline="0" dirty="0" smtClean="0"/>
              <a:t> </a:t>
            </a:r>
            <a:r>
              <a:rPr lang="nl-NL" baseline="0" dirty="0" err="1" smtClean="0"/>
              <a:t>arrhytmias</a:t>
            </a:r>
            <a:r>
              <a:rPr lang="nl-NL" baseline="0" dirty="0" smtClean="0"/>
              <a:t>.</a:t>
            </a:r>
          </a:p>
          <a:p>
            <a:r>
              <a:rPr lang="nl-NL" baseline="0" dirty="0" smtClean="0"/>
              <a:t>Of 183 </a:t>
            </a:r>
            <a:r>
              <a:rPr lang="nl-NL" baseline="0" dirty="0" err="1" smtClean="0"/>
              <a:t>patients</a:t>
            </a:r>
            <a:r>
              <a:rPr lang="nl-NL" baseline="0" dirty="0" smtClean="0"/>
              <a:t> </a:t>
            </a:r>
            <a:r>
              <a:rPr lang="nl-NL" baseline="0" dirty="0" err="1" smtClean="0"/>
              <a:t>with</a:t>
            </a:r>
            <a:r>
              <a:rPr lang="nl-NL" baseline="0" dirty="0" smtClean="0"/>
              <a:t> </a:t>
            </a:r>
            <a:r>
              <a:rPr lang="nl-NL" baseline="0" dirty="0" err="1" smtClean="0"/>
              <a:t>appropriate</a:t>
            </a:r>
            <a:r>
              <a:rPr lang="nl-NL" baseline="0" dirty="0" smtClean="0"/>
              <a:t> information, 58% had </a:t>
            </a:r>
            <a:r>
              <a:rPr lang="nl-NL" baseline="0" dirty="0" err="1" smtClean="0"/>
              <a:t>pericardial</a:t>
            </a:r>
            <a:r>
              <a:rPr lang="nl-NL" baseline="0" dirty="0" smtClean="0"/>
              <a:t> </a:t>
            </a:r>
            <a:r>
              <a:rPr lang="nl-NL" baseline="0" dirty="0" err="1" smtClean="0"/>
              <a:t>effusion</a:t>
            </a:r>
            <a:r>
              <a:rPr lang="nl-NL" baseline="0" dirty="0" smtClean="0"/>
              <a:t>, 34% of these </a:t>
            </a:r>
            <a:r>
              <a:rPr lang="nl-NL" baseline="0" dirty="0" err="1" smtClean="0"/>
              <a:t>patients</a:t>
            </a:r>
            <a:r>
              <a:rPr lang="nl-NL" baseline="0" dirty="0" smtClean="0"/>
              <a:t> had </a:t>
            </a:r>
            <a:r>
              <a:rPr lang="nl-NL" baseline="0" dirty="0" err="1" smtClean="0"/>
              <a:t>tamponade</a:t>
            </a:r>
            <a:r>
              <a:rPr lang="nl-NL" baseline="0" dirty="0" smtClean="0"/>
              <a:t> </a:t>
            </a:r>
            <a:r>
              <a:rPr lang="nl-NL" baseline="0" dirty="0" err="1" smtClean="0"/>
              <a:t>physiology</a:t>
            </a:r>
            <a:r>
              <a:rPr lang="nl-NL" baseline="0" dirty="0" smtClean="0"/>
              <a:t>. </a:t>
            </a:r>
          </a:p>
          <a:p>
            <a:endParaRPr lang="nl-NL" baseline="0" dirty="0" smtClean="0"/>
          </a:p>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r>
              <a:rPr lang="nl-NL" dirty="0" err="1" smtClean="0"/>
              <a:t>This</a:t>
            </a:r>
            <a:r>
              <a:rPr lang="nl-NL" baseline="0" dirty="0" smtClean="0"/>
              <a:t> </a:t>
            </a:r>
            <a:r>
              <a:rPr lang="nl-NL" baseline="0" dirty="0" err="1" smtClean="0"/>
              <a:t>article</a:t>
            </a:r>
            <a:r>
              <a:rPr lang="nl-NL" baseline="0" dirty="0" smtClean="0"/>
              <a:t> </a:t>
            </a:r>
            <a:r>
              <a:rPr lang="nl-NL" baseline="0" dirty="0" err="1" smtClean="0"/>
              <a:t>also</a:t>
            </a:r>
            <a:r>
              <a:rPr lang="nl-NL" baseline="0" dirty="0" smtClean="0"/>
              <a:t> </a:t>
            </a:r>
            <a:r>
              <a:rPr lang="nl-NL" baseline="0" dirty="0" err="1" smtClean="0"/>
              <a:t>provided</a:t>
            </a:r>
            <a:r>
              <a:rPr lang="nl-NL" baseline="0" dirty="0" smtClean="0"/>
              <a:t> data in support of </a:t>
            </a:r>
            <a:r>
              <a:rPr lang="nl-NL" baseline="0" dirty="0" err="1" smtClean="0"/>
              <a:t>prognostic</a:t>
            </a:r>
            <a:r>
              <a:rPr lang="nl-NL" baseline="0" dirty="0" smtClean="0"/>
              <a:t> factors </a:t>
            </a:r>
            <a:r>
              <a:rPr lang="nl-NL" baseline="0" dirty="0" err="1" smtClean="0"/>
              <a:t>and</a:t>
            </a:r>
            <a:r>
              <a:rPr lang="nl-NL" baseline="0" dirty="0" smtClean="0"/>
              <a:t> </a:t>
            </a:r>
            <a:r>
              <a:rPr lang="nl-NL" baseline="0" dirty="0" err="1" smtClean="0"/>
              <a:t>one</a:t>
            </a:r>
            <a:r>
              <a:rPr lang="nl-NL" baseline="0" dirty="0" smtClean="0"/>
              <a:t> of these factors is </a:t>
            </a:r>
            <a:r>
              <a:rPr lang="nl-NL" baseline="0" dirty="0" err="1" smtClean="0"/>
              <a:t>the</a:t>
            </a:r>
            <a:r>
              <a:rPr lang="nl-NL" baseline="0" dirty="0" smtClean="0"/>
              <a:t> </a:t>
            </a:r>
            <a:r>
              <a:rPr lang="nl-NL" baseline="0" dirty="0" err="1" smtClean="0"/>
              <a:t>presence</a:t>
            </a:r>
            <a:r>
              <a:rPr lang="nl-NL" baseline="0" dirty="0" smtClean="0"/>
              <a:t> of </a:t>
            </a:r>
            <a:r>
              <a:rPr lang="nl-NL" baseline="0" dirty="0" err="1" smtClean="0"/>
              <a:t>arrhytmia</a:t>
            </a:r>
            <a:r>
              <a:rPr lang="nl-NL" baseline="0" dirty="0" smtClean="0"/>
              <a:t>. </a:t>
            </a:r>
            <a:r>
              <a:rPr lang="nl-NL" baseline="0" dirty="0" err="1" smtClean="0"/>
              <a:t>Patients</a:t>
            </a:r>
            <a:r>
              <a:rPr lang="nl-NL" baseline="0" dirty="0" smtClean="0"/>
              <a:t> presenting </a:t>
            </a:r>
            <a:r>
              <a:rPr lang="nl-NL" baseline="0" dirty="0" err="1" smtClean="0"/>
              <a:t>with</a:t>
            </a:r>
            <a:r>
              <a:rPr lang="nl-NL" baseline="0" dirty="0" smtClean="0"/>
              <a:t> </a:t>
            </a:r>
            <a:r>
              <a:rPr lang="nl-NL" baseline="0" dirty="0" err="1" smtClean="0"/>
              <a:t>rythm</a:t>
            </a:r>
            <a:r>
              <a:rPr lang="nl-NL" baseline="0" dirty="0" smtClean="0"/>
              <a:t> </a:t>
            </a:r>
            <a:r>
              <a:rPr lang="nl-NL" baseline="0" dirty="0" err="1" smtClean="0"/>
              <a:t>disturbances</a:t>
            </a:r>
            <a:r>
              <a:rPr lang="nl-NL" baseline="0" dirty="0" smtClean="0"/>
              <a:t> </a:t>
            </a:r>
            <a:r>
              <a:rPr lang="nl-NL" baseline="0" dirty="0" err="1" smtClean="0"/>
              <a:t>survived</a:t>
            </a:r>
            <a:r>
              <a:rPr lang="nl-NL" baseline="0" dirty="0" smtClean="0"/>
              <a:t> LONGER </a:t>
            </a:r>
            <a:r>
              <a:rPr lang="nl-NL" baseline="0" dirty="0" err="1" smtClean="0"/>
              <a:t>than</a:t>
            </a:r>
            <a:r>
              <a:rPr lang="nl-NL" baseline="0" dirty="0" smtClean="0"/>
              <a:t> </a:t>
            </a:r>
            <a:r>
              <a:rPr lang="nl-NL" baseline="0" dirty="0" err="1" smtClean="0"/>
              <a:t>those</a:t>
            </a:r>
            <a:r>
              <a:rPr lang="nl-NL" baseline="0" dirty="0" smtClean="0"/>
              <a:t> </a:t>
            </a:r>
            <a:r>
              <a:rPr lang="nl-NL" baseline="0" dirty="0" err="1" smtClean="0"/>
              <a:t>with</a:t>
            </a:r>
            <a:r>
              <a:rPr lang="nl-NL" baseline="0" dirty="0" smtClean="0"/>
              <a:t> </a:t>
            </a:r>
            <a:r>
              <a:rPr lang="nl-NL" baseline="0" dirty="0" err="1" smtClean="0"/>
              <a:t>normal</a:t>
            </a:r>
            <a:r>
              <a:rPr lang="nl-NL" baseline="0" dirty="0" smtClean="0"/>
              <a:t> </a:t>
            </a:r>
            <a:r>
              <a:rPr lang="nl-NL" baseline="0" dirty="0" err="1" smtClean="0"/>
              <a:t>rhythms</a:t>
            </a:r>
            <a:r>
              <a:rPr lang="nl-NL" baseline="0" dirty="0" smtClean="0"/>
              <a:t>. </a:t>
            </a:r>
            <a:r>
              <a:rPr lang="nl-NL" baseline="0" dirty="0" err="1" smtClean="0"/>
              <a:t>This</a:t>
            </a:r>
            <a:r>
              <a:rPr lang="nl-NL" baseline="0" dirty="0" smtClean="0"/>
              <a:t> was </a:t>
            </a:r>
            <a:r>
              <a:rPr lang="nl-NL" baseline="0" dirty="0" err="1" smtClean="0"/>
              <a:t>also</a:t>
            </a:r>
            <a:r>
              <a:rPr lang="nl-NL" baseline="0" dirty="0" smtClean="0"/>
              <a:t> found bij </a:t>
            </a:r>
            <a:r>
              <a:rPr lang="nl-NL" baseline="0" dirty="0" err="1" smtClean="0"/>
              <a:t>Voigt</a:t>
            </a:r>
            <a:r>
              <a:rPr lang="nl-NL" baseline="0" dirty="0" smtClean="0"/>
              <a:t> et al (but </a:t>
            </a:r>
            <a:r>
              <a:rPr lang="nl-NL" baseline="0" dirty="0" err="1" smtClean="0"/>
              <a:t>not</a:t>
            </a:r>
            <a:r>
              <a:rPr lang="nl-NL" baseline="0" dirty="0" smtClean="0"/>
              <a:t> </a:t>
            </a:r>
            <a:r>
              <a:rPr lang="nl-NL" baseline="0" dirty="0" err="1" smtClean="0"/>
              <a:t>shown</a:t>
            </a:r>
            <a:r>
              <a:rPr lang="nl-NL" baseline="0" dirty="0" smtClean="0"/>
              <a:t>)</a:t>
            </a:r>
          </a:p>
          <a:p>
            <a:r>
              <a:rPr lang="nl-NL" baseline="0" dirty="0" err="1" smtClean="0"/>
              <a:t>Possible</a:t>
            </a:r>
            <a:r>
              <a:rPr lang="nl-NL" baseline="0" dirty="0" smtClean="0"/>
              <a:t> </a:t>
            </a:r>
            <a:r>
              <a:rPr lang="nl-NL" baseline="0" dirty="0" err="1" smtClean="0"/>
              <a:t>explanations</a:t>
            </a:r>
            <a:r>
              <a:rPr lang="nl-NL" baseline="0" dirty="0" smtClean="0"/>
              <a:t> </a:t>
            </a:r>
            <a:r>
              <a:rPr lang="nl-NL" baseline="0" dirty="0" err="1" smtClean="0"/>
              <a:t>for</a:t>
            </a:r>
            <a:r>
              <a:rPr lang="nl-NL" baseline="0" dirty="0" smtClean="0"/>
              <a:t> </a:t>
            </a:r>
            <a:r>
              <a:rPr lang="nl-NL" baseline="0" dirty="0" err="1" smtClean="0"/>
              <a:t>this</a:t>
            </a:r>
            <a:r>
              <a:rPr lang="nl-NL" baseline="0" dirty="0" smtClean="0"/>
              <a:t> </a:t>
            </a:r>
            <a:r>
              <a:rPr lang="nl-NL" baseline="0" dirty="0" err="1" smtClean="0"/>
              <a:t>results</a:t>
            </a:r>
            <a:r>
              <a:rPr lang="nl-NL" baseline="0" dirty="0" smtClean="0"/>
              <a:t> are: </a:t>
            </a:r>
          </a:p>
          <a:p>
            <a:pPr marL="228600" indent="-228600">
              <a:buAutoNum type="arabicPeriod"/>
            </a:pPr>
            <a:r>
              <a:rPr lang="nl-NL" baseline="0" dirty="0" err="1" smtClean="0"/>
              <a:t>Patients</a:t>
            </a:r>
            <a:r>
              <a:rPr lang="nl-NL" baseline="0" dirty="0" smtClean="0"/>
              <a:t> </a:t>
            </a:r>
            <a:r>
              <a:rPr lang="nl-NL" baseline="0" dirty="0" err="1" smtClean="0"/>
              <a:t>with</a:t>
            </a:r>
            <a:r>
              <a:rPr lang="nl-NL" baseline="0" dirty="0" smtClean="0"/>
              <a:t> </a:t>
            </a:r>
            <a:r>
              <a:rPr lang="nl-NL" baseline="0" dirty="0" err="1" smtClean="0"/>
              <a:t>arrhytmia</a:t>
            </a:r>
            <a:r>
              <a:rPr lang="nl-NL" baseline="0" dirty="0" smtClean="0"/>
              <a:t> more </a:t>
            </a:r>
            <a:r>
              <a:rPr lang="nl-NL" baseline="0" dirty="0" err="1" smtClean="0"/>
              <a:t>often</a:t>
            </a:r>
            <a:r>
              <a:rPr lang="nl-NL" baseline="0" dirty="0" smtClean="0"/>
              <a:t> </a:t>
            </a:r>
            <a:r>
              <a:rPr lang="nl-NL" baseline="0" dirty="0" err="1" smtClean="0"/>
              <a:t>suffered</a:t>
            </a:r>
            <a:r>
              <a:rPr lang="nl-NL" baseline="0" dirty="0" smtClean="0"/>
              <a:t> </a:t>
            </a:r>
            <a:r>
              <a:rPr lang="nl-NL" baseline="0" dirty="0" err="1" smtClean="0"/>
              <a:t>symptoms</a:t>
            </a:r>
            <a:r>
              <a:rPr lang="nl-NL" baseline="0" dirty="0" smtClean="0"/>
              <a:t> </a:t>
            </a:r>
            <a:r>
              <a:rPr lang="nl-NL" baseline="0" dirty="0" err="1" smtClean="0"/>
              <a:t>that</a:t>
            </a:r>
            <a:r>
              <a:rPr lang="nl-NL" baseline="0" dirty="0" smtClean="0"/>
              <a:t> </a:t>
            </a:r>
            <a:r>
              <a:rPr lang="nl-NL" baseline="0" dirty="0" err="1" smtClean="0"/>
              <a:t>prompted</a:t>
            </a:r>
            <a:r>
              <a:rPr lang="nl-NL" baseline="0" dirty="0" smtClean="0"/>
              <a:t> </a:t>
            </a:r>
            <a:r>
              <a:rPr lang="nl-NL" baseline="0" dirty="0" err="1" smtClean="0"/>
              <a:t>early</a:t>
            </a:r>
            <a:r>
              <a:rPr lang="nl-NL" baseline="0" dirty="0" smtClean="0"/>
              <a:t> </a:t>
            </a:r>
            <a:r>
              <a:rPr lang="nl-NL" baseline="0" dirty="0" err="1" smtClean="0"/>
              <a:t>presentation</a:t>
            </a:r>
            <a:r>
              <a:rPr lang="nl-NL" baseline="0" dirty="0" smtClean="0"/>
              <a:t> </a:t>
            </a:r>
            <a:r>
              <a:rPr lang="nl-NL" baseline="0" dirty="0" err="1" smtClean="0"/>
              <a:t>and</a:t>
            </a:r>
            <a:r>
              <a:rPr lang="nl-NL" baseline="0" dirty="0" smtClean="0"/>
              <a:t> </a:t>
            </a:r>
            <a:r>
              <a:rPr lang="nl-NL" baseline="0" dirty="0" err="1" smtClean="0"/>
              <a:t>earlier</a:t>
            </a:r>
            <a:r>
              <a:rPr lang="nl-NL" baseline="0" dirty="0" smtClean="0"/>
              <a:t> imaging </a:t>
            </a:r>
            <a:r>
              <a:rPr lang="nl-NL" baseline="0" dirty="0" err="1" smtClean="0"/>
              <a:t>and</a:t>
            </a:r>
            <a:r>
              <a:rPr lang="nl-NL" baseline="0" dirty="0" smtClean="0"/>
              <a:t> </a:t>
            </a:r>
            <a:r>
              <a:rPr lang="nl-NL" baseline="0" dirty="0" err="1" smtClean="0"/>
              <a:t>presentation</a:t>
            </a:r>
            <a:endParaRPr lang="nl-NL" baseline="0" dirty="0" smtClean="0"/>
          </a:p>
          <a:p>
            <a:pPr marL="228600" indent="-228600">
              <a:buAutoNum type="arabicPeriod"/>
            </a:pPr>
            <a:r>
              <a:rPr lang="nl-NL" baseline="0" dirty="0" smtClean="0"/>
              <a:t>The </a:t>
            </a:r>
            <a:r>
              <a:rPr lang="nl-NL" baseline="0" dirty="0" err="1" smtClean="0"/>
              <a:t>detection</a:t>
            </a:r>
            <a:r>
              <a:rPr lang="nl-NL" baseline="0" dirty="0" smtClean="0"/>
              <a:t> of </a:t>
            </a:r>
            <a:r>
              <a:rPr lang="nl-NL" baseline="0" dirty="0" err="1" smtClean="0"/>
              <a:t>arrhythmia</a:t>
            </a:r>
            <a:r>
              <a:rPr lang="nl-NL" baseline="0" dirty="0" smtClean="0"/>
              <a:t> </a:t>
            </a:r>
            <a:r>
              <a:rPr lang="nl-NL" baseline="0" dirty="0" err="1" smtClean="0"/>
              <a:t>upon</a:t>
            </a:r>
            <a:r>
              <a:rPr lang="nl-NL" baseline="0" dirty="0" smtClean="0"/>
              <a:t> </a:t>
            </a:r>
            <a:r>
              <a:rPr lang="nl-NL" baseline="0" dirty="0" err="1" smtClean="0"/>
              <a:t>presentation</a:t>
            </a:r>
            <a:r>
              <a:rPr lang="nl-NL" baseline="0" dirty="0" smtClean="0"/>
              <a:t> </a:t>
            </a:r>
            <a:r>
              <a:rPr lang="nl-NL" baseline="0" dirty="0" err="1" smtClean="0"/>
              <a:t>might</a:t>
            </a:r>
            <a:r>
              <a:rPr lang="nl-NL" baseline="0" dirty="0" smtClean="0"/>
              <a:t> have led </a:t>
            </a:r>
            <a:r>
              <a:rPr lang="nl-NL" baseline="0" dirty="0" err="1" smtClean="0"/>
              <a:t>to</a:t>
            </a:r>
            <a:r>
              <a:rPr lang="nl-NL" baseline="0" dirty="0" smtClean="0"/>
              <a:t> a </a:t>
            </a:r>
            <a:r>
              <a:rPr lang="nl-NL" baseline="0" dirty="0" err="1" smtClean="0"/>
              <a:t>better</a:t>
            </a:r>
            <a:r>
              <a:rPr lang="nl-NL" baseline="0" dirty="0" smtClean="0"/>
              <a:t> monitoring?</a:t>
            </a:r>
          </a:p>
          <a:p>
            <a:pPr marL="228600" indent="-228600">
              <a:buAutoNum type="arabicPeriod"/>
            </a:pPr>
            <a:endParaRPr lang="nl-NL" baseline="0" dirty="0" smtClean="0"/>
          </a:p>
          <a:p>
            <a:pPr marL="0" indent="0">
              <a:buNone/>
            </a:pPr>
            <a:r>
              <a:rPr lang="nl-NL" baseline="0" dirty="0" smtClean="0"/>
              <a:t>Mediante overleving van </a:t>
            </a:r>
            <a:r>
              <a:rPr lang="nl-NL" baseline="0" dirty="0" err="1" smtClean="0"/>
              <a:t>patienten</a:t>
            </a:r>
            <a:r>
              <a:rPr lang="nl-NL" baseline="0" dirty="0" smtClean="0"/>
              <a:t> met een </a:t>
            </a:r>
            <a:r>
              <a:rPr lang="nl-NL" baseline="0" dirty="0" err="1" smtClean="0"/>
              <a:t>artimie</a:t>
            </a:r>
            <a:r>
              <a:rPr lang="nl-NL" baseline="0" dirty="0" smtClean="0"/>
              <a:t> werd niet bereikt terwijl de mediane overleving van </a:t>
            </a:r>
            <a:r>
              <a:rPr lang="nl-NL" baseline="0" dirty="0" err="1" smtClean="0"/>
              <a:t>patienten</a:t>
            </a:r>
            <a:r>
              <a:rPr lang="nl-NL" baseline="0" dirty="0" smtClean="0"/>
              <a:t> zonder aritmie 6 maanden was</a:t>
            </a:r>
            <a:endParaRPr dirty="0"/>
          </a:p>
        </p:txBody>
      </p:sp>
    </p:spTree>
    <p:extLst>
      <p:ext uri="{BB962C8B-B14F-4D97-AF65-F5344CB8AC3E}">
        <p14:creationId xmlns:p14="http://schemas.microsoft.com/office/powerpoint/2010/main" val="636318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r>
              <a:rPr lang="nl-NL" dirty="0" err="1" smtClean="0"/>
              <a:t>Median</a:t>
            </a:r>
            <a:r>
              <a:rPr lang="nl-NL" dirty="0" smtClean="0"/>
              <a:t> OS</a:t>
            </a:r>
            <a:r>
              <a:rPr lang="nl-NL" baseline="0" dirty="0" smtClean="0"/>
              <a:t> voor </a:t>
            </a:r>
            <a:r>
              <a:rPr lang="nl-NL" baseline="0" dirty="0" err="1" smtClean="0"/>
              <a:t>immuungecompromitteerd</a:t>
            </a:r>
            <a:r>
              <a:rPr lang="nl-NL" baseline="0" dirty="0" smtClean="0"/>
              <a:t> </a:t>
            </a:r>
            <a:r>
              <a:rPr lang="nl-NL" baseline="0" dirty="0" err="1" smtClean="0"/>
              <a:t>vs</a:t>
            </a:r>
            <a:r>
              <a:rPr lang="nl-NL" baseline="0" dirty="0" smtClean="0"/>
              <a:t> niet = 3,5 </a:t>
            </a:r>
            <a:r>
              <a:rPr lang="nl-NL" baseline="0" dirty="0" err="1" smtClean="0"/>
              <a:t>mnd</a:t>
            </a:r>
            <a:r>
              <a:rPr lang="nl-NL" baseline="0" dirty="0" smtClean="0"/>
              <a:t> versus niet bereikt</a:t>
            </a:r>
          </a:p>
          <a:p>
            <a:endParaRPr lang="nl-NL" baseline="0" dirty="0" smtClean="0"/>
          </a:p>
          <a:p>
            <a:r>
              <a:rPr lang="nl-NL" baseline="0" dirty="0" smtClean="0"/>
              <a:t>LV betrokkenheid mediane overleving 1 maand versus 22 maanden zonder LV betrokkenheid</a:t>
            </a:r>
          </a:p>
          <a:p>
            <a:endParaRPr lang="nl-NL" dirty="0" smtClean="0"/>
          </a:p>
          <a:p>
            <a:r>
              <a:rPr lang="nl-NL" dirty="0" smtClean="0"/>
              <a:t>Hartfalen 7 versus 2 maanden</a:t>
            </a:r>
          </a:p>
          <a:p>
            <a:endParaRPr lang="nl-NL" dirty="0" smtClean="0"/>
          </a:p>
          <a:p>
            <a:r>
              <a:rPr lang="nl-NL" dirty="0" smtClean="0"/>
              <a:t>Met chemotherapie</a:t>
            </a:r>
            <a:r>
              <a:rPr lang="nl-NL" baseline="0" dirty="0" smtClean="0"/>
              <a:t> 18 maanden 1 maand zonder chemotherapie, mediane overal survival 3 maanden</a:t>
            </a:r>
          </a:p>
          <a:p>
            <a:endParaRPr dirty="0"/>
          </a:p>
        </p:txBody>
      </p:sp>
    </p:spTree>
    <p:extLst>
      <p:ext uri="{BB962C8B-B14F-4D97-AF65-F5344CB8AC3E}">
        <p14:creationId xmlns:p14="http://schemas.microsoft.com/office/powerpoint/2010/main" val="1483043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r>
              <a:rPr lang="nl-NL" dirty="0" err="1" smtClean="0"/>
              <a:t>Publication</a:t>
            </a:r>
            <a:r>
              <a:rPr lang="nl-NL" baseline="0" dirty="0" smtClean="0"/>
              <a:t> bias, </a:t>
            </a:r>
            <a:r>
              <a:rPr lang="nl-NL" baseline="0" dirty="0" err="1" smtClean="0"/>
              <a:t>when</a:t>
            </a:r>
            <a:r>
              <a:rPr lang="nl-NL" baseline="0" dirty="0" smtClean="0"/>
              <a:t> </a:t>
            </a:r>
            <a:r>
              <a:rPr lang="nl-NL" baseline="0" dirty="0" err="1" smtClean="0"/>
              <a:t>dealing</a:t>
            </a:r>
            <a:r>
              <a:rPr lang="nl-NL" baseline="0" dirty="0" smtClean="0"/>
              <a:t> </a:t>
            </a:r>
            <a:r>
              <a:rPr lang="nl-NL" baseline="0" dirty="0" err="1" smtClean="0"/>
              <a:t>with</a:t>
            </a:r>
            <a:r>
              <a:rPr lang="nl-NL" baseline="0" dirty="0" smtClean="0"/>
              <a:t> case </a:t>
            </a:r>
            <a:r>
              <a:rPr lang="nl-NL" baseline="0" dirty="0" err="1" smtClean="0"/>
              <a:t>reports</a:t>
            </a:r>
            <a:r>
              <a:rPr lang="nl-NL" baseline="0" dirty="0" smtClean="0"/>
              <a:t> as a source of data </a:t>
            </a:r>
            <a:r>
              <a:rPr lang="nl-NL" baseline="0" dirty="0" err="1" smtClean="0"/>
              <a:t>ther</a:t>
            </a:r>
            <a:r>
              <a:rPr lang="nl-NL" baseline="0" dirty="0" smtClean="0"/>
              <a:t> is a bias in </a:t>
            </a:r>
            <a:r>
              <a:rPr lang="nl-NL" baseline="0" dirty="0" err="1" smtClean="0"/>
              <a:t>favor</a:t>
            </a:r>
            <a:r>
              <a:rPr lang="nl-NL" baseline="0" dirty="0" smtClean="0"/>
              <a:t> of </a:t>
            </a:r>
            <a:r>
              <a:rPr lang="nl-NL" baseline="0" dirty="0" err="1" smtClean="0"/>
              <a:t>reporting</a:t>
            </a:r>
            <a:r>
              <a:rPr lang="nl-NL" baseline="0" dirty="0" smtClean="0"/>
              <a:t> </a:t>
            </a:r>
            <a:r>
              <a:rPr lang="nl-NL" baseline="0" dirty="0" err="1" smtClean="0"/>
              <a:t>those</a:t>
            </a:r>
            <a:r>
              <a:rPr lang="nl-NL" baseline="0" dirty="0" smtClean="0"/>
              <a:t> cases </a:t>
            </a:r>
            <a:r>
              <a:rPr lang="nl-NL" baseline="0" dirty="0" err="1" smtClean="0"/>
              <a:t>with</a:t>
            </a:r>
            <a:r>
              <a:rPr lang="nl-NL" baseline="0" dirty="0" smtClean="0"/>
              <a:t> </a:t>
            </a:r>
            <a:r>
              <a:rPr lang="nl-NL" baseline="0" dirty="0" err="1" smtClean="0"/>
              <a:t>unique</a:t>
            </a:r>
            <a:r>
              <a:rPr lang="nl-NL" baseline="0" dirty="0" smtClean="0"/>
              <a:t> features </a:t>
            </a:r>
            <a:r>
              <a:rPr lang="nl-NL" baseline="0" dirty="0" err="1" smtClean="0"/>
              <a:t>and</a:t>
            </a:r>
            <a:r>
              <a:rPr lang="nl-NL" baseline="0" dirty="0" smtClean="0"/>
              <a:t> a </a:t>
            </a:r>
            <a:r>
              <a:rPr lang="nl-NL" baseline="0" dirty="0" err="1" smtClean="0"/>
              <a:t>lack</a:t>
            </a:r>
            <a:r>
              <a:rPr lang="nl-NL" baseline="0" dirty="0" smtClean="0"/>
              <a:t> of </a:t>
            </a:r>
            <a:r>
              <a:rPr lang="nl-NL" baseline="0" dirty="0" err="1" smtClean="0"/>
              <a:t>standardization</a:t>
            </a:r>
            <a:r>
              <a:rPr lang="nl-NL" baseline="0" dirty="0" smtClean="0"/>
              <a:t> as </a:t>
            </a:r>
            <a:r>
              <a:rPr lang="nl-NL" baseline="0" dirty="0" err="1" smtClean="0"/>
              <a:t>to</a:t>
            </a:r>
            <a:r>
              <a:rPr lang="nl-NL" baseline="0" dirty="0" smtClean="0"/>
              <a:t> </a:t>
            </a:r>
            <a:r>
              <a:rPr lang="nl-NL" baseline="0" dirty="0" err="1" smtClean="0"/>
              <a:t>what</a:t>
            </a:r>
            <a:r>
              <a:rPr lang="nl-NL" baseline="0" dirty="0" smtClean="0"/>
              <a:t>  features </a:t>
            </a:r>
            <a:r>
              <a:rPr lang="nl-NL" baseline="0" dirty="0" err="1" smtClean="0"/>
              <a:t>should</a:t>
            </a:r>
            <a:r>
              <a:rPr lang="nl-NL" baseline="0" dirty="0" smtClean="0"/>
              <a:t> or </a:t>
            </a:r>
            <a:r>
              <a:rPr lang="nl-NL" baseline="0" dirty="0" err="1" smtClean="0"/>
              <a:t>shoud</a:t>
            </a:r>
            <a:r>
              <a:rPr lang="nl-NL" baseline="0" dirty="0" smtClean="0"/>
              <a:t> </a:t>
            </a:r>
            <a:r>
              <a:rPr lang="nl-NL" baseline="0" dirty="0" err="1" smtClean="0"/>
              <a:t>not</a:t>
            </a:r>
            <a:r>
              <a:rPr lang="nl-NL" baseline="0" dirty="0" smtClean="0"/>
              <a:t> </a:t>
            </a:r>
            <a:r>
              <a:rPr lang="nl-NL" baseline="0" dirty="0" err="1" smtClean="0"/>
              <a:t>be</a:t>
            </a:r>
            <a:r>
              <a:rPr lang="nl-NL" baseline="0" dirty="0" smtClean="0"/>
              <a:t> </a:t>
            </a:r>
            <a:r>
              <a:rPr lang="nl-NL" baseline="0" dirty="0" err="1" smtClean="0"/>
              <a:t>reported</a:t>
            </a:r>
            <a:r>
              <a:rPr lang="nl-NL" baseline="0" dirty="0" smtClean="0"/>
              <a:t>. </a:t>
            </a:r>
            <a:endParaRPr dirty="0"/>
          </a:p>
        </p:txBody>
      </p:sp>
    </p:spTree>
    <p:extLst>
      <p:ext uri="{BB962C8B-B14F-4D97-AF65-F5344CB8AC3E}">
        <p14:creationId xmlns:p14="http://schemas.microsoft.com/office/powerpoint/2010/main" val="2962448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152711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r>
              <a:rPr lang="nl-NL" dirty="0" smtClean="0"/>
              <a:t>In </a:t>
            </a:r>
            <a:r>
              <a:rPr lang="nl-NL" baseline="0" dirty="0" err="1" smtClean="0"/>
              <a:t>article</a:t>
            </a:r>
            <a:r>
              <a:rPr lang="nl-NL" baseline="0" dirty="0" smtClean="0"/>
              <a:t> of </a:t>
            </a:r>
            <a:r>
              <a:rPr lang="nl-NL" baseline="0" dirty="0" err="1" smtClean="0"/>
              <a:t>Voigt</a:t>
            </a:r>
            <a:r>
              <a:rPr lang="nl-NL" baseline="0" dirty="0" smtClean="0"/>
              <a:t> et al c</a:t>
            </a:r>
            <a:r>
              <a:rPr dirty="0" err="1" smtClean="0"/>
              <a:t>linical</a:t>
            </a:r>
            <a:r>
              <a:rPr dirty="0" smtClean="0"/>
              <a:t> </a:t>
            </a:r>
            <a:r>
              <a:rPr dirty="0"/>
              <a:t>signs were available for 590 </a:t>
            </a:r>
            <a:r>
              <a:rPr dirty="0" smtClean="0"/>
              <a:t>patients</a:t>
            </a:r>
            <a:r>
              <a:rPr lang="nl-NL" dirty="0" smtClean="0"/>
              <a:t> (</a:t>
            </a:r>
            <a:r>
              <a:rPr lang="nl-NL" dirty="0" err="1" smtClean="0"/>
              <a:t>primary</a:t>
            </a:r>
            <a:r>
              <a:rPr lang="nl-NL" dirty="0" smtClean="0"/>
              <a:t> </a:t>
            </a:r>
            <a:r>
              <a:rPr lang="nl-NL" dirty="0" err="1" smtClean="0"/>
              <a:t>cardiac</a:t>
            </a:r>
            <a:r>
              <a:rPr lang="nl-NL" dirty="0" smtClean="0"/>
              <a:t> </a:t>
            </a:r>
            <a:r>
              <a:rPr lang="nl-NL" dirty="0" err="1" smtClean="0"/>
              <a:t>and</a:t>
            </a:r>
            <a:r>
              <a:rPr lang="nl-NL" dirty="0" smtClean="0"/>
              <a:t> </a:t>
            </a:r>
            <a:r>
              <a:rPr lang="nl-NL" dirty="0" err="1" smtClean="0"/>
              <a:t>secondary</a:t>
            </a:r>
            <a:r>
              <a:rPr lang="nl-NL" dirty="0" smtClean="0"/>
              <a:t> </a:t>
            </a:r>
            <a:r>
              <a:rPr lang="nl-NL" dirty="0" err="1" smtClean="0"/>
              <a:t>cardiac</a:t>
            </a:r>
            <a:r>
              <a:rPr lang="nl-NL" dirty="0" smtClean="0"/>
              <a:t> </a:t>
            </a:r>
            <a:r>
              <a:rPr lang="nl-NL" dirty="0" err="1" smtClean="0"/>
              <a:t>involvement</a:t>
            </a:r>
            <a:r>
              <a:rPr lang="nl-NL" dirty="0" smtClean="0"/>
              <a:t>,</a:t>
            </a:r>
            <a:r>
              <a:rPr lang="nl-NL" baseline="0" dirty="0" smtClean="0"/>
              <a:t> </a:t>
            </a:r>
            <a:r>
              <a:rPr lang="nl-NL" baseline="0" dirty="0" err="1" smtClean="0"/>
              <a:t>not</a:t>
            </a:r>
            <a:r>
              <a:rPr lang="nl-NL" baseline="0" dirty="0" smtClean="0"/>
              <a:t> </a:t>
            </a:r>
            <a:r>
              <a:rPr lang="nl-NL" baseline="0" dirty="0" err="1" smtClean="0"/>
              <a:t>only</a:t>
            </a:r>
            <a:r>
              <a:rPr lang="nl-NL" baseline="0" dirty="0" smtClean="0"/>
              <a:t> </a:t>
            </a:r>
            <a:r>
              <a:rPr lang="nl-NL" baseline="0" dirty="0" err="1" smtClean="0"/>
              <a:t>lymphoma’s</a:t>
            </a:r>
            <a:r>
              <a:rPr lang="nl-NL" baseline="0" dirty="0" smtClean="0"/>
              <a:t>)</a:t>
            </a:r>
            <a:r>
              <a:rPr dirty="0" smtClean="0"/>
              <a:t>. </a:t>
            </a:r>
            <a:r>
              <a:rPr dirty="0"/>
              <a:t>They presented with a broad spectrum of </a:t>
            </a:r>
            <a:r>
              <a:rPr dirty="0" err="1" smtClean="0"/>
              <a:t>symptomen</a:t>
            </a:r>
            <a:r>
              <a:rPr dirty="0" smtClean="0"/>
              <a:t>, </a:t>
            </a:r>
            <a:r>
              <a:rPr lang="nl-NL" dirty="0" err="1" smtClean="0"/>
              <a:t>again</a:t>
            </a:r>
            <a:r>
              <a:rPr lang="nl-NL" dirty="0" smtClean="0"/>
              <a:t> </a:t>
            </a:r>
            <a:r>
              <a:rPr dirty="0" smtClean="0"/>
              <a:t>most </a:t>
            </a:r>
            <a:r>
              <a:rPr dirty="0"/>
              <a:t>frequently dyspnae was found followed by </a:t>
            </a:r>
            <a:r>
              <a:rPr dirty="0" err="1"/>
              <a:t>arrhytmias</a:t>
            </a:r>
            <a:r>
              <a:rPr dirty="0" smtClean="0"/>
              <a:t>.</a:t>
            </a:r>
            <a:r>
              <a:rPr lang="nl-NL" dirty="0" smtClean="0"/>
              <a:t> </a:t>
            </a:r>
          </a:p>
          <a:p>
            <a:r>
              <a:rPr lang="nl-NL" dirty="0" err="1" smtClean="0"/>
              <a:t>However</a:t>
            </a:r>
            <a:r>
              <a:rPr lang="nl-NL" dirty="0" smtClean="0"/>
              <a:t>,</a:t>
            </a:r>
            <a:r>
              <a:rPr lang="nl-NL" baseline="0" dirty="0" smtClean="0"/>
              <a:t>  in</a:t>
            </a:r>
            <a:r>
              <a:rPr lang="nl-NL" dirty="0" smtClean="0"/>
              <a:t> </a:t>
            </a:r>
            <a:r>
              <a:rPr lang="nl-NL" dirty="0" err="1" smtClean="0"/>
              <a:t>this</a:t>
            </a:r>
            <a:r>
              <a:rPr lang="nl-NL" dirty="0" smtClean="0"/>
              <a:t> </a:t>
            </a:r>
            <a:r>
              <a:rPr lang="nl-NL" dirty="0" err="1" smtClean="0"/>
              <a:t>article</a:t>
            </a:r>
            <a:r>
              <a:rPr lang="nl-NL" dirty="0" smtClean="0"/>
              <a:t> </a:t>
            </a:r>
            <a:r>
              <a:rPr lang="nl-NL" dirty="0" err="1" smtClean="0"/>
              <a:t>the</a:t>
            </a:r>
            <a:r>
              <a:rPr lang="nl-NL" dirty="0" smtClean="0"/>
              <a:t> type</a:t>
            </a:r>
            <a:r>
              <a:rPr lang="nl-NL" baseline="0" dirty="0" smtClean="0"/>
              <a:t> of </a:t>
            </a:r>
            <a:r>
              <a:rPr lang="nl-NL" baseline="0" dirty="0" err="1" smtClean="0"/>
              <a:t>arrhytmia</a:t>
            </a:r>
            <a:r>
              <a:rPr lang="nl-NL" baseline="0" dirty="0" smtClean="0"/>
              <a:t> is </a:t>
            </a:r>
            <a:r>
              <a:rPr lang="nl-NL" baseline="0" dirty="0" err="1" smtClean="0"/>
              <a:t>not</a:t>
            </a:r>
            <a:r>
              <a:rPr lang="nl-NL" baseline="0" dirty="0" smtClean="0"/>
              <a:t> </a:t>
            </a:r>
            <a:r>
              <a:rPr lang="nl-NL" baseline="0" dirty="0" err="1" smtClean="0"/>
              <a:t>described</a:t>
            </a:r>
            <a:r>
              <a:rPr lang="nl-NL" baseline="0" dirty="0" smtClean="0"/>
              <a:t>. </a:t>
            </a:r>
            <a:r>
              <a:rPr dirty="0" smtClean="0"/>
              <a:t> </a:t>
            </a:r>
            <a:endParaRPr lang="nl-NL" dirty="0" smtClean="0"/>
          </a:p>
          <a:p>
            <a:endParaRPr dirty="0"/>
          </a:p>
        </p:txBody>
      </p:sp>
    </p:spTree>
    <p:extLst>
      <p:ext uri="{BB962C8B-B14F-4D97-AF65-F5344CB8AC3E}">
        <p14:creationId xmlns:p14="http://schemas.microsoft.com/office/powerpoint/2010/main" val="121074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r>
              <a:rPr lang="nl-NL" dirty="0" smtClean="0"/>
              <a:t>In </a:t>
            </a:r>
            <a:r>
              <a:rPr lang="nl-NL" baseline="0" dirty="0" err="1" smtClean="0"/>
              <a:t>article</a:t>
            </a:r>
            <a:r>
              <a:rPr lang="nl-NL" baseline="0" dirty="0" smtClean="0"/>
              <a:t> of </a:t>
            </a:r>
            <a:r>
              <a:rPr lang="nl-NL" baseline="0" dirty="0" err="1" smtClean="0"/>
              <a:t>Voigt</a:t>
            </a:r>
            <a:r>
              <a:rPr lang="nl-NL" baseline="0" dirty="0" smtClean="0"/>
              <a:t> et al c</a:t>
            </a:r>
            <a:r>
              <a:rPr dirty="0" err="1" smtClean="0"/>
              <a:t>linical</a:t>
            </a:r>
            <a:r>
              <a:rPr dirty="0" smtClean="0"/>
              <a:t> </a:t>
            </a:r>
            <a:r>
              <a:rPr dirty="0"/>
              <a:t>signs were available for 590 </a:t>
            </a:r>
            <a:r>
              <a:rPr dirty="0" smtClean="0"/>
              <a:t>patients</a:t>
            </a:r>
            <a:r>
              <a:rPr lang="nl-NL" dirty="0" smtClean="0"/>
              <a:t> (</a:t>
            </a:r>
            <a:r>
              <a:rPr lang="nl-NL" dirty="0" err="1" smtClean="0"/>
              <a:t>primary</a:t>
            </a:r>
            <a:r>
              <a:rPr lang="nl-NL" dirty="0" smtClean="0"/>
              <a:t> </a:t>
            </a:r>
            <a:r>
              <a:rPr lang="nl-NL" dirty="0" err="1" smtClean="0"/>
              <a:t>cardiac</a:t>
            </a:r>
            <a:r>
              <a:rPr lang="nl-NL" dirty="0" smtClean="0"/>
              <a:t> </a:t>
            </a:r>
            <a:r>
              <a:rPr lang="nl-NL" dirty="0" err="1" smtClean="0"/>
              <a:t>and</a:t>
            </a:r>
            <a:r>
              <a:rPr lang="nl-NL" dirty="0" smtClean="0"/>
              <a:t> </a:t>
            </a:r>
            <a:r>
              <a:rPr lang="nl-NL" dirty="0" err="1" smtClean="0"/>
              <a:t>secondary</a:t>
            </a:r>
            <a:r>
              <a:rPr lang="nl-NL" dirty="0" smtClean="0"/>
              <a:t> </a:t>
            </a:r>
            <a:r>
              <a:rPr lang="nl-NL" dirty="0" err="1" smtClean="0"/>
              <a:t>cardiac</a:t>
            </a:r>
            <a:r>
              <a:rPr lang="nl-NL" dirty="0" smtClean="0"/>
              <a:t> </a:t>
            </a:r>
            <a:r>
              <a:rPr lang="nl-NL" dirty="0" err="1" smtClean="0"/>
              <a:t>involvement</a:t>
            </a:r>
            <a:r>
              <a:rPr lang="nl-NL" dirty="0" smtClean="0"/>
              <a:t>,</a:t>
            </a:r>
            <a:r>
              <a:rPr lang="nl-NL" baseline="0" dirty="0" smtClean="0"/>
              <a:t> </a:t>
            </a:r>
            <a:r>
              <a:rPr lang="nl-NL" baseline="0" dirty="0" err="1" smtClean="0"/>
              <a:t>not</a:t>
            </a:r>
            <a:r>
              <a:rPr lang="nl-NL" baseline="0" dirty="0" smtClean="0"/>
              <a:t> </a:t>
            </a:r>
            <a:r>
              <a:rPr lang="nl-NL" baseline="0" dirty="0" err="1" smtClean="0"/>
              <a:t>only</a:t>
            </a:r>
            <a:r>
              <a:rPr lang="nl-NL" baseline="0" dirty="0" smtClean="0"/>
              <a:t> </a:t>
            </a:r>
            <a:r>
              <a:rPr lang="nl-NL" baseline="0" dirty="0" err="1" smtClean="0"/>
              <a:t>lymphoma’s</a:t>
            </a:r>
            <a:r>
              <a:rPr lang="nl-NL" baseline="0" dirty="0" smtClean="0"/>
              <a:t>)</a:t>
            </a:r>
            <a:r>
              <a:rPr dirty="0" smtClean="0"/>
              <a:t>. </a:t>
            </a:r>
            <a:r>
              <a:rPr dirty="0"/>
              <a:t>They presented with a broad spectrum of </a:t>
            </a:r>
            <a:r>
              <a:rPr dirty="0" err="1" smtClean="0"/>
              <a:t>symptomen</a:t>
            </a:r>
            <a:r>
              <a:rPr dirty="0" smtClean="0"/>
              <a:t>, </a:t>
            </a:r>
            <a:r>
              <a:rPr lang="nl-NL" dirty="0" err="1" smtClean="0"/>
              <a:t>again</a:t>
            </a:r>
            <a:r>
              <a:rPr lang="nl-NL" dirty="0" smtClean="0"/>
              <a:t> </a:t>
            </a:r>
            <a:r>
              <a:rPr dirty="0" smtClean="0"/>
              <a:t>most </a:t>
            </a:r>
            <a:r>
              <a:rPr dirty="0"/>
              <a:t>frequently dyspnae was found followed by </a:t>
            </a:r>
            <a:r>
              <a:rPr dirty="0" err="1"/>
              <a:t>arrhytmias</a:t>
            </a:r>
            <a:r>
              <a:rPr dirty="0" smtClean="0"/>
              <a:t>.</a:t>
            </a:r>
            <a:r>
              <a:rPr lang="nl-NL" dirty="0" smtClean="0"/>
              <a:t> </a:t>
            </a:r>
          </a:p>
          <a:p>
            <a:r>
              <a:rPr lang="nl-NL" dirty="0" err="1" smtClean="0"/>
              <a:t>However</a:t>
            </a:r>
            <a:r>
              <a:rPr lang="nl-NL" dirty="0" smtClean="0"/>
              <a:t>,</a:t>
            </a:r>
            <a:r>
              <a:rPr lang="nl-NL" baseline="0" dirty="0" smtClean="0"/>
              <a:t>  in</a:t>
            </a:r>
            <a:r>
              <a:rPr lang="nl-NL" dirty="0" smtClean="0"/>
              <a:t> </a:t>
            </a:r>
            <a:r>
              <a:rPr lang="nl-NL" dirty="0" err="1" smtClean="0"/>
              <a:t>this</a:t>
            </a:r>
            <a:r>
              <a:rPr lang="nl-NL" dirty="0" smtClean="0"/>
              <a:t> </a:t>
            </a:r>
            <a:r>
              <a:rPr lang="nl-NL" dirty="0" err="1" smtClean="0"/>
              <a:t>article</a:t>
            </a:r>
            <a:r>
              <a:rPr lang="nl-NL" dirty="0" smtClean="0"/>
              <a:t> </a:t>
            </a:r>
            <a:r>
              <a:rPr lang="nl-NL" dirty="0" err="1" smtClean="0"/>
              <a:t>the</a:t>
            </a:r>
            <a:r>
              <a:rPr lang="nl-NL" dirty="0" smtClean="0"/>
              <a:t> type</a:t>
            </a:r>
            <a:r>
              <a:rPr lang="nl-NL" baseline="0" dirty="0" smtClean="0"/>
              <a:t> of </a:t>
            </a:r>
            <a:r>
              <a:rPr lang="nl-NL" baseline="0" dirty="0" err="1" smtClean="0"/>
              <a:t>arrhytmia</a:t>
            </a:r>
            <a:r>
              <a:rPr lang="nl-NL" baseline="0" dirty="0" smtClean="0"/>
              <a:t> is </a:t>
            </a:r>
            <a:r>
              <a:rPr lang="nl-NL" baseline="0" dirty="0" err="1" smtClean="0"/>
              <a:t>not</a:t>
            </a:r>
            <a:r>
              <a:rPr lang="nl-NL" baseline="0" dirty="0" smtClean="0"/>
              <a:t> </a:t>
            </a:r>
            <a:r>
              <a:rPr lang="nl-NL" baseline="0" dirty="0" err="1" smtClean="0"/>
              <a:t>described</a:t>
            </a:r>
            <a:r>
              <a:rPr lang="nl-NL" baseline="0" dirty="0" smtClean="0"/>
              <a:t>. </a:t>
            </a:r>
            <a:r>
              <a:rPr dirty="0" smtClean="0"/>
              <a:t> </a:t>
            </a:r>
            <a:endParaRPr lang="nl-NL" dirty="0" smtClean="0"/>
          </a:p>
          <a:p>
            <a:endParaRPr dirty="0"/>
          </a:p>
        </p:txBody>
      </p:sp>
    </p:spTree>
    <p:extLst>
      <p:ext uri="{BB962C8B-B14F-4D97-AF65-F5344CB8AC3E}">
        <p14:creationId xmlns:p14="http://schemas.microsoft.com/office/powerpoint/2010/main" val="3923495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059584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74210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Shape 646"/>
          <p:cNvSpPr>
            <a:spLocks noGrp="1" noRot="1" noChangeAspect="1"/>
          </p:cNvSpPr>
          <p:nvPr>
            <p:ph type="sldImg"/>
          </p:nvPr>
        </p:nvSpPr>
        <p:spPr>
          <a:xfrm>
            <a:off x="381000" y="685800"/>
            <a:ext cx="6096000" cy="3429000"/>
          </a:xfrm>
          <a:prstGeom prst="rect">
            <a:avLst/>
          </a:prstGeom>
        </p:spPr>
        <p:txBody>
          <a:bodyPr/>
          <a:lstStyle/>
          <a:p>
            <a:endParaRPr/>
          </a:p>
        </p:txBody>
      </p:sp>
      <p:sp>
        <p:nvSpPr>
          <p:cNvPr id="647" name="Shape 64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76813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dirty="0" smtClean="0"/>
              <a:t>In</a:t>
            </a:r>
            <a:r>
              <a:rPr lang="nl-NL" baseline="0" dirty="0" smtClean="0"/>
              <a:t> the last </a:t>
            </a:r>
            <a:r>
              <a:rPr lang="nl-NL" baseline="0" dirty="0" err="1" smtClean="0"/>
              <a:t>couple</a:t>
            </a:r>
            <a:r>
              <a:rPr lang="nl-NL" baseline="0" dirty="0" smtClean="0"/>
              <a:t> of </a:t>
            </a:r>
            <a:r>
              <a:rPr lang="nl-NL" baseline="0" dirty="0" err="1" smtClean="0"/>
              <a:t>months</a:t>
            </a:r>
            <a:r>
              <a:rPr lang="nl-NL" baseline="0" dirty="0" smtClean="0"/>
              <a:t> we </a:t>
            </a:r>
            <a:r>
              <a:rPr lang="nl-NL" baseline="0" dirty="0" err="1" smtClean="0"/>
              <a:t>were</a:t>
            </a:r>
            <a:r>
              <a:rPr lang="nl-NL" baseline="0" dirty="0" smtClean="0"/>
              <a:t> </a:t>
            </a:r>
            <a:r>
              <a:rPr lang="nl-NL" baseline="0" dirty="0" err="1" smtClean="0"/>
              <a:t>confronted</a:t>
            </a:r>
            <a:r>
              <a:rPr lang="nl-NL" baseline="0" dirty="0" smtClean="0"/>
              <a:t> </a:t>
            </a:r>
            <a:r>
              <a:rPr lang="nl-NL" baseline="0" dirty="0" err="1" smtClean="0"/>
              <a:t>with</a:t>
            </a:r>
            <a:r>
              <a:rPr lang="nl-NL" baseline="0" dirty="0" smtClean="0"/>
              <a:t> 3 cases of a rare </a:t>
            </a:r>
            <a:r>
              <a:rPr lang="nl-NL" baseline="0" dirty="0" err="1" smtClean="0"/>
              <a:t>disease</a:t>
            </a:r>
            <a:r>
              <a:rPr lang="nl-NL" baseline="0" dirty="0" smtClean="0"/>
              <a:t> </a:t>
            </a:r>
            <a:r>
              <a:rPr lang="nl-NL" baseline="0" dirty="0" err="1" smtClean="0"/>
              <a:t>entity</a:t>
            </a:r>
            <a:r>
              <a:rPr lang="nl-NL" baseline="0" dirty="0" smtClean="0"/>
              <a:t>. </a:t>
            </a:r>
            <a:r>
              <a:rPr lang="nl-NL" baseline="0" dirty="0" err="1" smtClean="0"/>
              <a:t>During</a:t>
            </a:r>
            <a:r>
              <a:rPr lang="nl-NL" baseline="0" dirty="0" smtClean="0"/>
              <a:t> </a:t>
            </a:r>
            <a:r>
              <a:rPr lang="nl-NL" baseline="0" dirty="0" err="1" smtClean="0"/>
              <a:t>this</a:t>
            </a:r>
            <a:r>
              <a:rPr lang="nl-NL" baseline="0" dirty="0" smtClean="0"/>
              <a:t> </a:t>
            </a:r>
            <a:r>
              <a:rPr lang="nl-NL" baseline="0" dirty="0" err="1" smtClean="0"/>
              <a:t>presentation</a:t>
            </a:r>
            <a:r>
              <a:rPr lang="nl-NL" baseline="0" dirty="0" smtClean="0"/>
              <a:t> I </a:t>
            </a:r>
            <a:r>
              <a:rPr lang="nl-NL" baseline="0" dirty="0" err="1" smtClean="0"/>
              <a:t>would</a:t>
            </a:r>
            <a:r>
              <a:rPr lang="nl-NL" baseline="0" dirty="0" smtClean="0"/>
              <a:t> </a:t>
            </a:r>
            <a:r>
              <a:rPr lang="nl-NL" baseline="0" dirty="0" err="1" smtClean="0"/>
              <a:t>like</a:t>
            </a:r>
            <a:r>
              <a:rPr lang="nl-NL" baseline="0" dirty="0" smtClean="0"/>
              <a:t> to present these cases and discus </a:t>
            </a:r>
            <a:r>
              <a:rPr lang="nl-NL" baseline="0" dirty="0" err="1" smtClean="0"/>
              <a:t>some</a:t>
            </a:r>
            <a:r>
              <a:rPr lang="nl-NL" baseline="0" dirty="0" smtClean="0"/>
              <a:t> </a:t>
            </a:r>
            <a:r>
              <a:rPr lang="nl-NL" baseline="0" dirty="0" err="1" smtClean="0"/>
              <a:t>literature</a:t>
            </a:r>
            <a:r>
              <a:rPr lang="nl-NL" baseline="0" dirty="0" smtClean="0"/>
              <a:t>. </a:t>
            </a:r>
          </a:p>
          <a:p>
            <a:r>
              <a:rPr lang="nl-NL" baseline="0" dirty="0" err="1" smtClean="0"/>
              <a:t>During</a:t>
            </a:r>
            <a:r>
              <a:rPr lang="nl-NL" baseline="0" dirty="0" smtClean="0"/>
              <a:t> spring a 66 </a:t>
            </a:r>
            <a:r>
              <a:rPr lang="nl-NL" baseline="0" dirty="0" err="1" smtClean="0"/>
              <a:t>year</a:t>
            </a:r>
            <a:r>
              <a:rPr lang="nl-NL" baseline="0" dirty="0" smtClean="0"/>
              <a:t> </a:t>
            </a:r>
            <a:r>
              <a:rPr lang="nl-NL" baseline="0" dirty="0" err="1" smtClean="0"/>
              <a:t>old</a:t>
            </a:r>
            <a:r>
              <a:rPr lang="nl-NL" baseline="0" dirty="0" smtClean="0"/>
              <a:t> </a:t>
            </a:r>
            <a:r>
              <a:rPr lang="nl-NL" baseline="0" dirty="0" err="1" smtClean="0"/>
              <a:t>female</a:t>
            </a:r>
            <a:r>
              <a:rPr lang="nl-NL" baseline="0" dirty="0" smtClean="0"/>
              <a:t> </a:t>
            </a:r>
            <a:r>
              <a:rPr lang="nl-NL" baseline="0" dirty="0" err="1" smtClean="0"/>
              <a:t>presentated</a:t>
            </a:r>
            <a:r>
              <a:rPr lang="nl-NL" baseline="0" dirty="0" smtClean="0"/>
              <a:t> at the </a:t>
            </a:r>
            <a:r>
              <a:rPr lang="nl-NL" baseline="0" dirty="0" err="1" smtClean="0"/>
              <a:t>emergency</a:t>
            </a:r>
            <a:r>
              <a:rPr lang="nl-NL" baseline="0" dirty="0" smtClean="0"/>
              <a:t> </a:t>
            </a:r>
            <a:r>
              <a:rPr lang="nl-NL" baseline="0" dirty="0" err="1" smtClean="0"/>
              <a:t>department</a:t>
            </a:r>
            <a:r>
              <a:rPr lang="nl-NL" baseline="0" dirty="0" smtClean="0"/>
              <a:t> </a:t>
            </a:r>
            <a:r>
              <a:rPr lang="nl-NL" baseline="0" dirty="0" err="1" smtClean="0"/>
              <a:t>with</a:t>
            </a:r>
            <a:r>
              <a:rPr lang="nl-NL" baseline="0" dirty="0" smtClean="0"/>
              <a:t> </a:t>
            </a:r>
            <a:r>
              <a:rPr lang="nl-NL" baseline="0" dirty="0" err="1" smtClean="0"/>
              <a:t>difficulty</a:t>
            </a:r>
            <a:r>
              <a:rPr lang="nl-NL" baseline="0" dirty="0" smtClean="0"/>
              <a:t> </a:t>
            </a:r>
            <a:r>
              <a:rPr lang="nl-NL" baseline="0" dirty="0" err="1" smtClean="0"/>
              <a:t>breathing</a:t>
            </a:r>
            <a:r>
              <a:rPr lang="nl-NL" baseline="0" dirty="0" smtClean="0"/>
              <a:t> </a:t>
            </a:r>
            <a:r>
              <a:rPr lang="nl-NL" baseline="0" dirty="0" err="1" smtClean="0"/>
              <a:t>which</a:t>
            </a:r>
            <a:r>
              <a:rPr lang="nl-NL" baseline="0" dirty="0" smtClean="0"/>
              <a:t> </a:t>
            </a:r>
            <a:r>
              <a:rPr lang="nl-NL" baseline="0" dirty="0" err="1" smtClean="0"/>
              <a:t>started</a:t>
            </a:r>
            <a:r>
              <a:rPr lang="nl-NL" baseline="0" dirty="0" smtClean="0"/>
              <a:t> 3 </a:t>
            </a:r>
            <a:r>
              <a:rPr lang="nl-NL" baseline="0" dirty="0" err="1" smtClean="0"/>
              <a:t>days</a:t>
            </a:r>
            <a:r>
              <a:rPr lang="nl-NL" baseline="0" dirty="0" smtClean="0"/>
              <a:t> </a:t>
            </a:r>
            <a:r>
              <a:rPr lang="nl-NL" baseline="0" dirty="0" err="1" smtClean="0"/>
              <a:t>ago</a:t>
            </a:r>
            <a:r>
              <a:rPr lang="nl-NL" baseline="0" dirty="0" smtClean="0"/>
              <a:t>. </a:t>
            </a:r>
            <a:r>
              <a:rPr lang="nl-NL" baseline="0" dirty="0" err="1" smtClean="0"/>
              <a:t>She</a:t>
            </a:r>
            <a:r>
              <a:rPr lang="nl-NL" baseline="0" dirty="0" smtClean="0"/>
              <a:t> </a:t>
            </a:r>
            <a:r>
              <a:rPr lang="nl-NL" baseline="0" dirty="0" err="1" smtClean="0"/>
              <a:t>visited</a:t>
            </a:r>
            <a:r>
              <a:rPr lang="nl-NL" baseline="0" dirty="0" smtClean="0"/>
              <a:t> her </a:t>
            </a:r>
            <a:r>
              <a:rPr lang="nl-NL" baseline="0" dirty="0" err="1" smtClean="0"/>
              <a:t>general</a:t>
            </a:r>
            <a:r>
              <a:rPr lang="nl-NL" baseline="0" dirty="0" smtClean="0"/>
              <a:t> </a:t>
            </a:r>
            <a:r>
              <a:rPr lang="nl-NL" baseline="0" dirty="0" err="1" smtClean="0"/>
              <a:t>practionar</a:t>
            </a:r>
            <a:r>
              <a:rPr lang="nl-NL" baseline="0" dirty="0" smtClean="0"/>
              <a:t> </a:t>
            </a:r>
            <a:r>
              <a:rPr lang="nl-NL" baseline="0" dirty="0" err="1" smtClean="0"/>
              <a:t>were</a:t>
            </a:r>
            <a:r>
              <a:rPr lang="nl-NL" baseline="0" dirty="0" smtClean="0"/>
              <a:t> </a:t>
            </a:r>
            <a:r>
              <a:rPr lang="nl-NL" baseline="0" dirty="0" err="1" smtClean="0"/>
              <a:t>she</a:t>
            </a:r>
            <a:r>
              <a:rPr lang="nl-NL" baseline="0" dirty="0" smtClean="0"/>
              <a:t> </a:t>
            </a:r>
            <a:r>
              <a:rPr lang="nl-NL" baseline="0" dirty="0" err="1" smtClean="0"/>
              <a:t>collapsed</a:t>
            </a:r>
            <a:r>
              <a:rPr lang="nl-NL" baseline="0" dirty="0" smtClean="0"/>
              <a:t> and was </a:t>
            </a:r>
            <a:r>
              <a:rPr lang="nl-NL" baseline="0" dirty="0" err="1" smtClean="0"/>
              <a:t>referred</a:t>
            </a:r>
            <a:r>
              <a:rPr lang="nl-NL" baseline="0" dirty="0" smtClean="0"/>
              <a:t> to the ER. </a:t>
            </a:r>
          </a:p>
          <a:p>
            <a:r>
              <a:rPr lang="nl-NL" baseline="0" dirty="0" err="1" smtClean="0"/>
              <a:t>Besides</a:t>
            </a:r>
            <a:r>
              <a:rPr lang="nl-NL" baseline="0" dirty="0" smtClean="0"/>
              <a:t> her </a:t>
            </a:r>
            <a:r>
              <a:rPr lang="nl-NL" baseline="0" dirty="0" err="1" smtClean="0"/>
              <a:t>dyspnoe</a:t>
            </a:r>
            <a:r>
              <a:rPr lang="nl-NL" baseline="0" dirty="0" smtClean="0"/>
              <a:t>, </a:t>
            </a:r>
            <a:r>
              <a:rPr lang="nl-NL" baseline="0" dirty="0" err="1" smtClean="0"/>
              <a:t>she</a:t>
            </a:r>
            <a:r>
              <a:rPr lang="nl-NL" baseline="0" dirty="0" smtClean="0"/>
              <a:t> </a:t>
            </a:r>
            <a:r>
              <a:rPr lang="nl-NL" baseline="0" dirty="0" err="1" smtClean="0"/>
              <a:t>mentioned</a:t>
            </a:r>
            <a:r>
              <a:rPr lang="nl-NL" baseline="0" dirty="0" smtClean="0"/>
              <a:t> a </a:t>
            </a:r>
            <a:r>
              <a:rPr lang="nl-NL" baseline="0" dirty="0" err="1" smtClean="0"/>
              <a:t>mass</a:t>
            </a:r>
            <a:r>
              <a:rPr lang="nl-NL" baseline="0" dirty="0" smtClean="0"/>
              <a:t> in her </a:t>
            </a:r>
            <a:r>
              <a:rPr lang="nl-NL" baseline="0" dirty="0" err="1" smtClean="0"/>
              <a:t>left</a:t>
            </a:r>
            <a:r>
              <a:rPr lang="nl-NL" baseline="0" dirty="0" smtClean="0"/>
              <a:t> mamma. </a:t>
            </a:r>
            <a:r>
              <a:rPr lang="nl-NL" baseline="0" dirty="0" err="1" smtClean="0"/>
              <a:t>She</a:t>
            </a:r>
            <a:r>
              <a:rPr lang="nl-NL" baseline="0" dirty="0" smtClean="0"/>
              <a:t> had </a:t>
            </a:r>
            <a:r>
              <a:rPr lang="nl-NL" baseline="0" dirty="0" err="1" smtClean="0"/>
              <a:t>no</a:t>
            </a:r>
            <a:r>
              <a:rPr lang="nl-NL" baseline="0" dirty="0" smtClean="0"/>
              <a:t> </a:t>
            </a:r>
            <a:r>
              <a:rPr lang="nl-NL" baseline="0" dirty="0" err="1" smtClean="0"/>
              <a:t>medical</a:t>
            </a:r>
            <a:r>
              <a:rPr lang="nl-NL" baseline="0" dirty="0" smtClean="0"/>
              <a:t> </a:t>
            </a:r>
            <a:r>
              <a:rPr lang="nl-NL" baseline="0" dirty="0" err="1" smtClean="0"/>
              <a:t>history</a:t>
            </a:r>
            <a:r>
              <a:rPr lang="nl-NL" baseline="0" dirty="0" smtClean="0"/>
              <a:t> and was </a:t>
            </a:r>
            <a:r>
              <a:rPr lang="nl-NL" baseline="0" dirty="0" err="1" smtClean="0"/>
              <a:t>not</a:t>
            </a:r>
            <a:r>
              <a:rPr lang="nl-NL" baseline="0" dirty="0" smtClean="0"/>
              <a:t> </a:t>
            </a:r>
            <a:r>
              <a:rPr lang="nl-NL" baseline="0" dirty="0" err="1" smtClean="0"/>
              <a:t>using</a:t>
            </a:r>
            <a:r>
              <a:rPr lang="nl-NL" baseline="0" dirty="0" smtClean="0"/>
              <a:t> </a:t>
            </a:r>
            <a:r>
              <a:rPr lang="nl-NL" baseline="0" dirty="0" err="1" smtClean="0"/>
              <a:t>medication</a:t>
            </a:r>
            <a:r>
              <a:rPr lang="nl-NL" baseline="0" dirty="0" smtClean="0"/>
              <a:t>. </a:t>
            </a:r>
          </a:p>
          <a:p>
            <a:r>
              <a:rPr lang="nl-NL" baseline="0" dirty="0" smtClean="0"/>
              <a:t>In the ER </a:t>
            </a:r>
            <a:r>
              <a:rPr lang="nl-NL" baseline="0" dirty="0" err="1" smtClean="0"/>
              <a:t>she</a:t>
            </a:r>
            <a:r>
              <a:rPr lang="nl-NL" baseline="0" dirty="0" smtClean="0"/>
              <a:t> was </a:t>
            </a:r>
            <a:r>
              <a:rPr lang="nl-NL" baseline="0" dirty="0" err="1" smtClean="0"/>
              <a:t>hypotensive</a:t>
            </a:r>
            <a:r>
              <a:rPr lang="nl-NL" baseline="0" dirty="0" smtClean="0"/>
              <a:t> </a:t>
            </a:r>
            <a:r>
              <a:rPr lang="nl-NL" baseline="0" dirty="0" err="1" smtClean="0"/>
              <a:t>with</a:t>
            </a:r>
            <a:r>
              <a:rPr lang="nl-NL" baseline="0" dirty="0" smtClean="0"/>
              <a:t> a </a:t>
            </a:r>
            <a:r>
              <a:rPr lang="nl-NL" baseline="0" dirty="0" err="1" smtClean="0"/>
              <a:t>tachycardia</a:t>
            </a:r>
            <a:r>
              <a:rPr lang="nl-NL" baseline="0" dirty="0" smtClean="0"/>
              <a:t>. Her </a:t>
            </a:r>
            <a:r>
              <a:rPr lang="nl-NL" baseline="0" dirty="0" err="1" smtClean="0"/>
              <a:t>oxygen</a:t>
            </a:r>
            <a:r>
              <a:rPr lang="nl-NL" baseline="0" dirty="0" smtClean="0"/>
              <a:t> </a:t>
            </a:r>
            <a:r>
              <a:rPr lang="nl-NL" baseline="0" dirty="0" err="1" smtClean="0"/>
              <a:t>saturation</a:t>
            </a:r>
            <a:r>
              <a:rPr lang="nl-NL" baseline="0" dirty="0" smtClean="0"/>
              <a:t> was low. Her EMV status was </a:t>
            </a:r>
            <a:r>
              <a:rPr lang="nl-NL" baseline="0" dirty="0" err="1" smtClean="0"/>
              <a:t>maximal</a:t>
            </a:r>
            <a:r>
              <a:rPr lang="nl-NL" baseline="0" dirty="0" smtClean="0"/>
              <a:t>. </a:t>
            </a:r>
          </a:p>
          <a:p>
            <a:r>
              <a:rPr lang="nl-NL" baseline="0" dirty="0" err="1" smtClean="0"/>
              <a:t>There</a:t>
            </a:r>
            <a:r>
              <a:rPr lang="nl-NL" baseline="0" dirty="0" smtClean="0"/>
              <a:t> </a:t>
            </a:r>
            <a:r>
              <a:rPr lang="nl-NL" baseline="0" dirty="0" err="1" smtClean="0"/>
              <a:t>were</a:t>
            </a:r>
            <a:r>
              <a:rPr lang="nl-NL" baseline="0" dirty="0" smtClean="0"/>
              <a:t> </a:t>
            </a:r>
            <a:r>
              <a:rPr lang="nl-NL" baseline="0" dirty="0" err="1" smtClean="0"/>
              <a:t>normal</a:t>
            </a:r>
            <a:r>
              <a:rPr lang="nl-NL" baseline="0" dirty="0" smtClean="0"/>
              <a:t> </a:t>
            </a:r>
            <a:r>
              <a:rPr lang="nl-NL" baseline="0" dirty="0" err="1" smtClean="0"/>
              <a:t>heart</a:t>
            </a:r>
            <a:r>
              <a:rPr lang="nl-NL" baseline="0" dirty="0" smtClean="0"/>
              <a:t> and </a:t>
            </a:r>
            <a:r>
              <a:rPr lang="nl-NL" baseline="0" dirty="0" err="1" smtClean="0"/>
              <a:t>breath</a:t>
            </a:r>
            <a:r>
              <a:rPr lang="nl-NL" baseline="0" dirty="0" smtClean="0"/>
              <a:t> sounds. And </a:t>
            </a:r>
            <a:r>
              <a:rPr lang="nl-NL" baseline="0" dirty="0" err="1" smtClean="0"/>
              <a:t>there</a:t>
            </a:r>
            <a:r>
              <a:rPr lang="nl-NL" baseline="0" dirty="0" smtClean="0"/>
              <a:t> was palpabel </a:t>
            </a:r>
            <a:r>
              <a:rPr lang="nl-NL" baseline="0" dirty="0" err="1" smtClean="0"/>
              <a:t>mass</a:t>
            </a:r>
            <a:r>
              <a:rPr lang="nl-NL" baseline="0" dirty="0" smtClean="0"/>
              <a:t> in her </a:t>
            </a:r>
            <a:r>
              <a:rPr lang="nl-NL" baseline="0" dirty="0" err="1" smtClean="0"/>
              <a:t>left</a:t>
            </a:r>
            <a:r>
              <a:rPr lang="nl-NL" baseline="0" dirty="0" smtClean="0"/>
              <a:t> mamma. No </a:t>
            </a:r>
            <a:r>
              <a:rPr lang="nl-NL" baseline="0" dirty="0" err="1" smtClean="0"/>
              <a:t>lymfadenopathy</a:t>
            </a:r>
            <a:r>
              <a:rPr lang="nl-NL" baseline="0" dirty="0" smtClean="0"/>
              <a:t>. </a:t>
            </a:r>
          </a:p>
          <a:p>
            <a:endParaRPr lang="nl-NL" baseline="0" dirty="0" smtClean="0"/>
          </a:p>
          <a:p>
            <a:r>
              <a:rPr lang="nl-NL" baseline="0" dirty="0" smtClean="0"/>
              <a:t>Contrast </a:t>
            </a:r>
            <a:r>
              <a:rPr lang="nl-NL" baseline="0" dirty="0" err="1" smtClean="0"/>
              <a:t>computed</a:t>
            </a:r>
            <a:r>
              <a:rPr lang="nl-NL" baseline="0" dirty="0" smtClean="0"/>
              <a:t> </a:t>
            </a:r>
            <a:r>
              <a:rPr lang="nl-NL" baseline="0" dirty="0" err="1" smtClean="0"/>
              <a:t>tomography</a:t>
            </a:r>
            <a:r>
              <a:rPr lang="nl-NL" baseline="0" dirty="0" smtClean="0"/>
              <a:t> </a:t>
            </a:r>
            <a:r>
              <a:rPr lang="nl-NL" baseline="0" dirty="0" err="1" smtClean="0"/>
              <a:t>revealed</a:t>
            </a:r>
            <a:r>
              <a:rPr lang="nl-NL" baseline="0" dirty="0" smtClean="0"/>
              <a:t> a </a:t>
            </a:r>
            <a:r>
              <a:rPr lang="nl-NL" baseline="0" dirty="0" err="1" smtClean="0"/>
              <a:t>large</a:t>
            </a:r>
            <a:r>
              <a:rPr lang="nl-NL" baseline="0" dirty="0" smtClean="0"/>
              <a:t> </a:t>
            </a:r>
            <a:r>
              <a:rPr lang="nl-NL" baseline="0" dirty="0" err="1" smtClean="0"/>
              <a:t>mass</a:t>
            </a:r>
            <a:r>
              <a:rPr lang="nl-NL" baseline="0" dirty="0" smtClean="0"/>
              <a:t> </a:t>
            </a:r>
            <a:r>
              <a:rPr lang="nl-NL" baseline="0" dirty="0" err="1" smtClean="0"/>
              <a:t>within</a:t>
            </a:r>
            <a:r>
              <a:rPr lang="nl-NL" baseline="0" dirty="0" smtClean="0"/>
              <a:t> the right </a:t>
            </a:r>
            <a:r>
              <a:rPr lang="nl-NL" baseline="0" dirty="0" err="1" smtClean="0"/>
              <a:t>ventricle</a:t>
            </a:r>
            <a:r>
              <a:rPr lang="nl-NL" baseline="0" dirty="0" smtClean="0"/>
              <a:t>, </a:t>
            </a:r>
            <a:r>
              <a:rPr lang="nl-NL" baseline="0" dirty="0" err="1" smtClean="0"/>
              <a:t>obliterating</a:t>
            </a:r>
            <a:r>
              <a:rPr lang="nl-NL" baseline="0" dirty="0" smtClean="0"/>
              <a:t> the </a:t>
            </a:r>
            <a:r>
              <a:rPr lang="nl-NL" baseline="0" dirty="0" err="1" smtClean="0"/>
              <a:t>lumen</a:t>
            </a:r>
            <a:r>
              <a:rPr lang="nl-NL" baseline="0" dirty="0" smtClean="0"/>
              <a:t>. </a:t>
            </a:r>
          </a:p>
          <a:p>
            <a:r>
              <a:rPr lang="nl-NL" baseline="0" dirty="0" err="1" smtClean="0"/>
              <a:t>It</a:t>
            </a:r>
            <a:r>
              <a:rPr lang="nl-NL" baseline="0" dirty="0" smtClean="0"/>
              <a:t> </a:t>
            </a:r>
            <a:r>
              <a:rPr lang="nl-NL" baseline="0" dirty="0" err="1" smtClean="0"/>
              <a:t>also</a:t>
            </a:r>
            <a:r>
              <a:rPr lang="nl-NL" baseline="0" dirty="0" smtClean="0"/>
              <a:t> </a:t>
            </a:r>
            <a:r>
              <a:rPr lang="nl-NL" baseline="0" dirty="0" err="1" smtClean="0"/>
              <a:t>showed</a:t>
            </a:r>
            <a:r>
              <a:rPr lang="nl-NL" baseline="0" dirty="0" smtClean="0"/>
              <a:t> a </a:t>
            </a:r>
            <a:r>
              <a:rPr lang="nl-NL" baseline="0" dirty="0" err="1" smtClean="0"/>
              <a:t>large</a:t>
            </a:r>
            <a:r>
              <a:rPr lang="nl-NL" baseline="0" dirty="0" smtClean="0"/>
              <a:t> </a:t>
            </a:r>
            <a:r>
              <a:rPr lang="nl-NL" baseline="0" dirty="0" err="1" smtClean="0"/>
              <a:t>mass</a:t>
            </a:r>
            <a:r>
              <a:rPr lang="nl-NL" baseline="0" dirty="0" smtClean="0"/>
              <a:t> in the </a:t>
            </a:r>
            <a:r>
              <a:rPr lang="nl-NL" baseline="0" dirty="0" err="1" smtClean="0"/>
              <a:t>left</a:t>
            </a:r>
            <a:r>
              <a:rPr lang="nl-NL" baseline="0" dirty="0" smtClean="0"/>
              <a:t> mamma and mediastinal </a:t>
            </a:r>
            <a:r>
              <a:rPr lang="nl-NL" baseline="0" dirty="0" err="1" smtClean="0"/>
              <a:t>lymfadenopathy</a:t>
            </a:r>
            <a:r>
              <a:rPr lang="nl-NL" baseline="0" dirty="0" smtClean="0"/>
              <a:t>. </a:t>
            </a:r>
          </a:p>
          <a:p>
            <a:r>
              <a:rPr lang="nl-NL" baseline="0" dirty="0" err="1" smtClean="0"/>
              <a:t>Also</a:t>
            </a:r>
            <a:r>
              <a:rPr lang="nl-NL" baseline="0" dirty="0" smtClean="0"/>
              <a:t> </a:t>
            </a:r>
            <a:r>
              <a:rPr lang="nl-NL" baseline="0" dirty="0" err="1" smtClean="0"/>
              <a:t>bilateral</a:t>
            </a:r>
            <a:r>
              <a:rPr lang="nl-NL" baseline="0" dirty="0" smtClean="0"/>
              <a:t> </a:t>
            </a:r>
            <a:r>
              <a:rPr lang="nl-NL" baseline="0" dirty="0" err="1" smtClean="0"/>
              <a:t>pulmonal</a:t>
            </a:r>
            <a:r>
              <a:rPr lang="nl-NL" baseline="0" dirty="0" smtClean="0"/>
              <a:t> </a:t>
            </a:r>
            <a:r>
              <a:rPr lang="nl-NL" baseline="0" dirty="0" err="1" smtClean="0"/>
              <a:t>embolies</a:t>
            </a:r>
            <a:r>
              <a:rPr lang="nl-NL" baseline="0" dirty="0" smtClean="0"/>
              <a:t> </a:t>
            </a:r>
            <a:r>
              <a:rPr lang="nl-NL" baseline="0" dirty="0" err="1" smtClean="0"/>
              <a:t>were</a:t>
            </a:r>
            <a:r>
              <a:rPr lang="nl-NL" baseline="0" dirty="0" smtClean="0"/>
              <a:t> </a:t>
            </a:r>
            <a:r>
              <a:rPr lang="nl-NL" baseline="0" dirty="0" err="1" smtClean="0"/>
              <a:t>seen</a:t>
            </a:r>
            <a:r>
              <a:rPr lang="nl-NL" baseline="0" dirty="0" smtClean="0"/>
              <a:t>. </a:t>
            </a:r>
          </a:p>
          <a:p>
            <a:endParaRPr lang="nl-NL" baseline="0" dirty="0" smtClean="0"/>
          </a:p>
          <a:p>
            <a:pPr marL="0" marR="0" indent="0"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smtClean="0">
                <a:solidFill>
                  <a:schemeClr val="tx1"/>
                </a:solidFill>
                <a:latin typeface="+mn-lt"/>
                <a:ea typeface="+mn-ea"/>
                <a:cs typeface="+mn-cs"/>
              </a:rPr>
              <a:t>LDH 926</a:t>
            </a: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smtClean="0">
                <a:solidFill>
                  <a:schemeClr val="tx1"/>
                </a:solidFill>
                <a:latin typeface="+mn-lt"/>
                <a:ea typeface="+mn-ea"/>
                <a:cs typeface="+mn-cs"/>
              </a:rPr>
              <a:t>CT volgens longembolieprotocol met </a:t>
            </a:r>
            <a:r>
              <a:rPr lang="nl-NL" sz="1200" b="0" i="0" u="none" strike="noStrike" kern="1200" baseline="0" dirty="0" err="1" smtClean="0">
                <a:solidFill>
                  <a:schemeClr val="tx1"/>
                </a:solidFill>
                <a:latin typeface="+mn-lt"/>
                <a:ea typeface="+mn-ea"/>
                <a:cs typeface="+mn-cs"/>
              </a:rPr>
              <a:t>i.v.</a:t>
            </a:r>
            <a:r>
              <a:rPr lang="nl-NL" sz="1200" b="0" i="0" u="none" strike="noStrike" kern="1200" baseline="0" dirty="0" smtClean="0">
                <a:solidFill>
                  <a:schemeClr val="tx1"/>
                </a:solidFill>
                <a:latin typeface="+mn-lt"/>
                <a:ea typeface="+mn-ea"/>
                <a:cs typeface="+mn-cs"/>
              </a:rPr>
              <a:t> contrast, 1 mm coupes.</a:t>
            </a:r>
          </a:p>
          <a:p>
            <a:pPr rtl="0"/>
            <a:r>
              <a:rPr lang="nl-NL" sz="1200" b="0" i="0" u="none" strike="noStrike" kern="1200" baseline="0" dirty="0" smtClean="0">
                <a:solidFill>
                  <a:schemeClr val="tx1"/>
                </a:solidFill>
                <a:latin typeface="+mn-lt"/>
                <a:ea typeface="+mn-ea"/>
                <a:cs typeface="+mn-cs"/>
              </a:rPr>
              <a:t>Geen  voorgaand onderzoek</a:t>
            </a:r>
          </a:p>
          <a:p>
            <a:pPr rtl="0"/>
            <a:r>
              <a:rPr lang="nl-NL" sz="1200" b="0" i="0" u="none" strike="noStrike" kern="1200" baseline="0" dirty="0" smtClean="0">
                <a:solidFill>
                  <a:schemeClr val="tx1"/>
                </a:solidFill>
                <a:latin typeface="+mn-lt"/>
                <a:ea typeface="+mn-ea"/>
                <a:cs typeface="+mn-cs"/>
              </a:rPr>
              <a:t>Goed contrastaanbod, bilateraal </a:t>
            </a:r>
            <a:r>
              <a:rPr lang="nl-NL" sz="1200" b="0" i="0" u="none" strike="noStrike" kern="1200" baseline="0" dirty="0" err="1" smtClean="0">
                <a:solidFill>
                  <a:schemeClr val="tx1"/>
                </a:solidFill>
                <a:latin typeface="+mn-lt"/>
                <a:ea typeface="+mn-ea"/>
                <a:cs typeface="+mn-cs"/>
              </a:rPr>
              <a:t>segmentele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vullingsdefecten</a:t>
            </a:r>
            <a:r>
              <a:rPr lang="nl-NL" sz="1200" b="0" i="0" u="none" strike="noStrike" kern="1200" baseline="0" dirty="0" smtClean="0">
                <a:solidFill>
                  <a:schemeClr val="tx1"/>
                </a:solidFill>
                <a:latin typeface="+mn-lt"/>
                <a:ea typeface="+mn-ea"/>
                <a:cs typeface="+mn-cs"/>
              </a:rPr>
              <a:t>:  longembolie.</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Vergroot </a:t>
            </a:r>
            <a:r>
              <a:rPr lang="nl-NL" sz="1200" b="0" i="0" u="none" strike="noStrike" kern="1200" baseline="0" dirty="0" err="1" smtClean="0">
                <a:solidFill>
                  <a:schemeClr val="tx1"/>
                </a:solidFill>
                <a:latin typeface="+mn-lt"/>
                <a:ea typeface="+mn-ea"/>
                <a:cs typeface="+mn-cs"/>
              </a:rPr>
              <a:t>corvolume</a:t>
            </a:r>
            <a:r>
              <a:rPr lang="nl-NL" sz="1200" b="0" i="0" u="none" strike="noStrike" kern="1200" baseline="0" dirty="0" smtClean="0">
                <a:solidFill>
                  <a:schemeClr val="tx1"/>
                </a:solidFill>
                <a:latin typeface="+mn-lt"/>
                <a:ea typeface="+mn-ea"/>
                <a:cs typeface="+mn-cs"/>
              </a:rPr>
              <a:t>, met grillige massa rechter hart met </a:t>
            </a:r>
            <a:r>
              <a:rPr lang="nl-NL" sz="1200" b="0" i="0" u="none" strike="noStrike" kern="1200" baseline="0" dirty="0" err="1" smtClean="0">
                <a:solidFill>
                  <a:schemeClr val="tx1"/>
                </a:solidFill>
                <a:latin typeface="+mn-lt"/>
                <a:ea typeface="+mn-ea"/>
                <a:cs typeface="+mn-cs"/>
              </a:rPr>
              <a:t>obliteratie</a:t>
            </a:r>
            <a:r>
              <a:rPr lang="nl-NL" sz="1200" b="0" i="0" u="none" strike="noStrike" kern="1200" baseline="0" dirty="0" smtClean="0">
                <a:solidFill>
                  <a:schemeClr val="tx1"/>
                </a:solidFill>
                <a:latin typeface="+mn-lt"/>
                <a:ea typeface="+mn-ea"/>
                <a:cs typeface="+mn-cs"/>
              </a:rPr>
              <a:t> rechter ventrikel basaal. </a:t>
            </a:r>
          </a:p>
          <a:p>
            <a:pPr rtl="0"/>
            <a:r>
              <a:rPr lang="nl-NL" sz="1200" b="0" i="0" u="none" strike="noStrike" kern="1200" baseline="0" dirty="0" smtClean="0">
                <a:solidFill>
                  <a:schemeClr val="tx1"/>
                </a:solidFill>
                <a:latin typeface="+mn-lt"/>
                <a:ea typeface="+mn-ea"/>
                <a:cs typeface="+mn-cs"/>
              </a:rPr>
              <a:t>Beperkte </a:t>
            </a:r>
            <a:r>
              <a:rPr lang="nl-NL" sz="1200" b="0" i="0" u="none" strike="noStrike" kern="1200" baseline="0" dirty="0" err="1" smtClean="0">
                <a:solidFill>
                  <a:schemeClr val="tx1"/>
                </a:solidFill>
                <a:latin typeface="+mn-lt"/>
                <a:ea typeface="+mn-ea"/>
                <a:cs typeface="+mn-cs"/>
              </a:rPr>
              <a:t>pericardvocht</a:t>
            </a:r>
            <a:r>
              <a:rPr lang="nl-NL" sz="1200" b="0" i="0" u="none" strike="noStrike" kern="1200" baseline="0" dirty="0" smtClean="0">
                <a:solidFill>
                  <a:schemeClr val="tx1"/>
                </a:solidFill>
                <a:latin typeface="+mn-lt"/>
                <a:ea typeface="+mn-ea"/>
                <a:cs typeface="+mn-cs"/>
              </a:rPr>
              <a:t>. Forse </a:t>
            </a:r>
            <a:r>
              <a:rPr lang="nl-NL" sz="1200" b="0" i="0" u="none" strike="noStrike" kern="1200" baseline="0" dirty="0" err="1" smtClean="0">
                <a:solidFill>
                  <a:schemeClr val="tx1"/>
                </a:solidFill>
                <a:latin typeface="+mn-lt"/>
                <a:ea typeface="+mn-ea"/>
                <a:cs typeface="+mn-cs"/>
              </a:rPr>
              <a:t>backflow</a:t>
            </a:r>
            <a:r>
              <a:rPr lang="nl-NL" sz="1200" b="0" i="0" u="none" strike="noStrike" kern="1200" baseline="0" dirty="0" smtClean="0">
                <a:solidFill>
                  <a:schemeClr val="tx1"/>
                </a:solidFill>
                <a:latin typeface="+mn-lt"/>
                <a:ea typeface="+mn-ea"/>
                <a:cs typeface="+mn-cs"/>
              </a:rPr>
              <a:t> tot </a:t>
            </a:r>
            <a:r>
              <a:rPr lang="nl-NL" sz="1200" b="0" i="0" u="none" strike="noStrike" kern="1200" baseline="0" dirty="0" err="1" smtClean="0">
                <a:solidFill>
                  <a:schemeClr val="tx1"/>
                </a:solidFill>
                <a:latin typeface="+mn-lt"/>
                <a:ea typeface="+mn-ea"/>
                <a:cs typeface="+mn-cs"/>
              </a:rPr>
              <a:t>intrahepatisch</a:t>
            </a:r>
            <a:r>
              <a:rPr lang="nl-NL" sz="1200" b="0" i="0" u="none" strike="noStrike" kern="1200" baseline="0" dirty="0" smtClean="0">
                <a:solidFill>
                  <a:schemeClr val="tx1"/>
                </a:solidFill>
                <a:latin typeface="+mn-lt"/>
                <a:ea typeface="+mn-ea"/>
                <a:cs typeface="+mn-cs"/>
              </a:rPr>
              <a:t>.</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Massale pathologisch vergrote lymfeklieren </a:t>
            </a:r>
            <a:r>
              <a:rPr lang="nl-NL" sz="1200" b="0" i="0" u="none" strike="noStrike" kern="1200" baseline="0" dirty="0" err="1" smtClean="0">
                <a:solidFill>
                  <a:schemeClr val="tx1"/>
                </a:solidFill>
                <a:latin typeface="+mn-lt"/>
                <a:ea typeface="+mn-ea"/>
                <a:cs typeface="+mn-cs"/>
              </a:rPr>
              <a:t>mediastinaal</a:t>
            </a:r>
            <a:r>
              <a:rPr lang="nl-NL" sz="1200" b="0" i="0" u="none" strike="noStrike" kern="1200" baseline="0" dirty="0" smtClean="0">
                <a:solidFill>
                  <a:schemeClr val="tx1"/>
                </a:solidFill>
                <a:latin typeface="+mn-lt"/>
                <a:ea typeface="+mn-ea"/>
                <a:cs typeface="+mn-cs"/>
              </a:rPr>
              <a:t>; met taillering van de </a:t>
            </a:r>
            <a:r>
              <a:rPr lang="nl-NL" sz="1200" b="0" i="0" u="none" strike="noStrike" kern="1200" baseline="0" dirty="0" err="1" smtClean="0">
                <a:solidFill>
                  <a:schemeClr val="tx1"/>
                </a:solidFill>
                <a:latin typeface="+mn-lt"/>
                <a:ea typeface="+mn-ea"/>
                <a:cs typeface="+mn-cs"/>
              </a:rPr>
              <a:t>linkerhoofdstambronchus</a:t>
            </a:r>
            <a:r>
              <a:rPr lang="nl-NL" sz="1200" b="0" i="0" u="none" strike="noStrike" kern="1200" baseline="0" dirty="0" smtClean="0">
                <a:solidFill>
                  <a:schemeClr val="tx1"/>
                </a:solidFill>
                <a:latin typeface="+mn-lt"/>
                <a:ea typeface="+mn-ea"/>
                <a:cs typeface="+mn-cs"/>
              </a:rPr>
              <a:t>.</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err="1" smtClean="0">
                <a:solidFill>
                  <a:schemeClr val="tx1"/>
                </a:solidFill>
                <a:latin typeface="+mn-lt"/>
                <a:ea typeface="+mn-ea"/>
                <a:cs typeface="+mn-cs"/>
              </a:rPr>
              <a:t>Centrilobulair</a:t>
            </a:r>
            <a:r>
              <a:rPr lang="nl-NL" sz="1200" b="0" i="0" u="none" strike="noStrike" kern="1200" baseline="0" dirty="0" smtClean="0">
                <a:solidFill>
                  <a:schemeClr val="tx1"/>
                </a:solidFill>
                <a:latin typeface="+mn-lt"/>
                <a:ea typeface="+mn-ea"/>
                <a:cs typeface="+mn-cs"/>
              </a:rPr>
              <a:t> emfyseem.</a:t>
            </a:r>
          </a:p>
          <a:p>
            <a:pPr rtl="0"/>
            <a:r>
              <a:rPr lang="nl-NL" sz="1200" b="0" i="0" u="none" strike="noStrike" kern="1200" baseline="0" dirty="0" smtClean="0">
                <a:solidFill>
                  <a:schemeClr val="tx1"/>
                </a:solidFill>
                <a:latin typeface="+mn-lt"/>
                <a:ea typeface="+mn-ea"/>
                <a:cs typeface="+mn-cs"/>
              </a:rPr>
              <a:t>Geen </a:t>
            </a:r>
            <a:r>
              <a:rPr lang="nl-NL" sz="1200" b="0" i="0" u="none" strike="noStrike" kern="1200" baseline="0" dirty="0" err="1" smtClean="0">
                <a:solidFill>
                  <a:schemeClr val="tx1"/>
                </a:solidFill>
                <a:latin typeface="+mn-lt"/>
                <a:ea typeface="+mn-ea"/>
                <a:cs typeface="+mn-cs"/>
              </a:rPr>
              <a:t>consolidaties</a:t>
            </a:r>
            <a:r>
              <a:rPr lang="nl-NL" sz="1200" b="0" i="0" u="none" strike="noStrike" kern="1200" baseline="0" dirty="0" smtClean="0">
                <a:solidFill>
                  <a:schemeClr val="tx1"/>
                </a:solidFill>
                <a:latin typeface="+mn-lt"/>
                <a:ea typeface="+mn-ea"/>
                <a:cs typeface="+mn-cs"/>
              </a:rPr>
              <a:t>, links basaal beperkt </a:t>
            </a:r>
            <a:r>
              <a:rPr lang="nl-NL" sz="1200" b="0" i="0" u="none" strike="noStrike" kern="1200" baseline="0" dirty="0" err="1" smtClean="0">
                <a:solidFill>
                  <a:schemeClr val="tx1"/>
                </a:solidFill>
                <a:latin typeface="+mn-lt"/>
                <a:ea typeface="+mn-ea"/>
                <a:cs typeface="+mn-cs"/>
              </a:rPr>
              <a:t>pleuravocht</a:t>
            </a:r>
            <a:r>
              <a:rPr lang="nl-NL" sz="1200" b="0" i="0" u="none" strike="noStrike" kern="1200" baseline="0" dirty="0" smtClean="0">
                <a:solidFill>
                  <a:schemeClr val="tx1"/>
                </a:solidFill>
                <a:latin typeface="+mn-lt"/>
                <a:ea typeface="+mn-ea"/>
                <a:cs typeface="+mn-cs"/>
              </a:rPr>
              <a:t>.</a:t>
            </a:r>
          </a:p>
          <a:p>
            <a:pPr rtl="0"/>
            <a:r>
              <a:rPr lang="nl-NL" sz="1200" b="0" i="0" u="none" strike="noStrike" kern="1200" baseline="0" dirty="0" smtClean="0">
                <a:solidFill>
                  <a:schemeClr val="tx1"/>
                </a:solidFill>
                <a:latin typeface="+mn-lt"/>
                <a:ea typeface="+mn-ea"/>
                <a:cs typeface="+mn-cs"/>
              </a:rPr>
              <a:t>Geen pneumothorax.</a:t>
            </a:r>
          </a:p>
          <a:p>
            <a:pPr rtl="0"/>
            <a:r>
              <a:rPr lang="nl-NL" sz="1200" b="0" i="0" u="none" strike="noStrike" kern="1200" baseline="0" dirty="0" smtClean="0">
                <a:solidFill>
                  <a:schemeClr val="tx1"/>
                </a:solidFill>
                <a:latin typeface="+mn-lt"/>
                <a:ea typeface="+mn-ea"/>
                <a:cs typeface="+mn-cs"/>
              </a:rPr>
              <a:t>Grote massa linkermamma.</a:t>
            </a:r>
          </a:p>
          <a:p>
            <a:pPr rtl="0"/>
            <a:r>
              <a:rPr lang="nl-NL" sz="1200" b="0" i="0" u="none" strike="noStrike" kern="1200" baseline="0" dirty="0" smtClean="0">
                <a:solidFill>
                  <a:schemeClr val="tx1"/>
                </a:solidFill>
                <a:latin typeface="+mn-lt"/>
                <a:ea typeface="+mn-ea"/>
                <a:cs typeface="+mn-cs"/>
              </a:rPr>
              <a:t>Meegescande bovenbuik niet goed te beoordelen.</a:t>
            </a:r>
          </a:p>
          <a:p>
            <a:pPr rtl="0"/>
            <a:r>
              <a:rPr lang="nl-NL" sz="1200" b="0" i="0" u="none" strike="noStrike" kern="1200" baseline="0" dirty="0" smtClean="0">
                <a:solidFill>
                  <a:schemeClr val="tx1"/>
                </a:solidFill>
                <a:latin typeface="+mn-lt"/>
                <a:ea typeface="+mn-ea"/>
                <a:cs typeface="+mn-cs"/>
              </a:rPr>
              <a:t>Normaal skelet.</a:t>
            </a:r>
          </a:p>
          <a:p>
            <a:pPr rtl="0"/>
            <a:r>
              <a:rPr lang="nl-NL" sz="1200" b="0" i="0" u="none" strike="noStrike" kern="1200" baseline="0" dirty="0" smtClean="0">
                <a:solidFill>
                  <a:schemeClr val="tx1"/>
                </a:solidFill>
                <a:latin typeface="+mn-lt"/>
                <a:ea typeface="+mn-ea"/>
                <a:cs typeface="+mn-cs"/>
              </a:rPr>
              <a:t> </a:t>
            </a:r>
          </a:p>
          <a:p>
            <a:pPr rtl="0"/>
            <a:r>
              <a:rPr lang="nl-NL" sz="1200" b="1" i="0" u="none" strike="noStrike" kern="1200" baseline="0" dirty="0" smtClean="0">
                <a:solidFill>
                  <a:schemeClr val="tx1"/>
                </a:solidFill>
                <a:latin typeface="+mn-lt"/>
                <a:ea typeface="+mn-ea"/>
                <a:cs typeface="+mn-cs"/>
              </a:rPr>
              <a:t>Conclusie</a:t>
            </a:r>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smtClean="0">
                <a:solidFill>
                  <a:schemeClr val="tx1"/>
                </a:solidFill>
                <a:latin typeface="+mn-lt"/>
                <a:ea typeface="+mn-ea"/>
                <a:cs typeface="+mn-cs"/>
              </a:rPr>
              <a:t>Bilateraal </a:t>
            </a:r>
            <a:r>
              <a:rPr lang="nl-NL" sz="1200" b="0" i="0" u="none" strike="noStrike" kern="1200" baseline="0" dirty="0" err="1" smtClean="0">
                <a:solidFill>
                  <a:schemeClr val="tx1"/>
                </a:solidFill>
                <a:latin typeface="+mn-lt"/>
                <a:ea typeface="+mn-ea"/>
                <a:cs typeface="+mn-cs"/>
              </a:rPr>
              <a:t>Segmentele</a:t>
            </a:r>
            <a:r>
              <a:rPr lang="nl-NL" sz="1200" b="0" i="0" u="none" strike="noStrike" kern="1200" baseline="0" dirty="0" smtClean="0">
                <a:solidFill>
                  <a:schemeClr val="tx1"/>
                </a:solidFill>
                <a:latin typeface="+mn-lt"/>
                <a:ea typeface="+mn-ea"/>
                <a:cs typeface="+mn-cs"/>
              </a:rPr>
              <a:t> en </a:t>
            </a:r>
            <a:r>
              <a:rPr lang="nl-NL" sz="1200" b="0" i="0" u="none" strike="noStrike" kern="1200" baseline="0" dirty="0" err="1" smtClean="0">
                <a:solidFill>
                  <a:schemeClr val="tx1"/>
                </a:solidFill>
                <a:latin typeface="+mn-lt"/>
                <a:ea typeface="+mn-ea"/>
                <a:cs typeface="+mn-cs"/>
              </a:rPr>
              <a:t>subsegmentele</a:t>
            </a:r>
            <a:r>
              <a:rPr lang="nl-NL" sz="1200" b="0" i="0" u="none" strike="noStrike" kern="1200" baseline="0" dirty="0" smtClean="0">
                <a:solidFill>
                  <a:schemeClr val="tx1"/>
                </a:solidFill>
                <a:latin typeface="+mn-lt"/>
                <a:ea typeface="+mn-ea"/>
                <a:cs typeface="+mn-cs"/>
              </a:rPr>
              <a:t> longembolie . </a:t>
            </a:r>
          </a:p>
          <a:p>
            <a:pPr rtl="0"/>
            <a:r>
              <a:rPr lang="nl-NL" sz="1200" b="0" i="0" u="none" strike="noStrike" kern="1200" baseline="0" dirty="0" smtClean="0">
                <a:solidFill>
                  <a:schemeClr val="tx1"/>
                </a:solidFill>
                <a:latin typeface="+mn-lt"/>
                <a:ea typeface="+mn-ea"/>
                <a:cs typeface="+mn-cs"/>
              </a:rPr>
              <a:t>Forse rechts belasting. Groot grillig </a:t>
            </a:r>
            <a:r>
              <a:rPr lang="nl-NL" sz="1200" b="0" i="0" u="none" strike="noStrike" kern="1200" baseline="0" dirty="0" err="1" smtClean="0">
                <a:solidFill>
                  <a:schemeClr val="tx1"/>
                </a:solidFill>
                <a:latin typeface="+mn-lt"/>
                <a:ea typeface="+mn-ea"/>
                <a:cs typeface="+mn-cs"/>
              </a:rPr>
              <a:t>vullingsdefect</a:t>
            </a:r>
            <a:r>
              <a:rPr lang="nl-NL" sz="1200" b="0" i="0" u="none" strike="noStrike" kern="1200" baseline="0" dirty="0" smtClean="0">
                <a:solidFill>
                  <a:schemeClr val="tx1"/>
                </a:solidFill>
                <a:latin typeface="+mn-lt"/>
                <a:ea typeface="+mn-ea"/>
                <a:cs typeface="+mn-cs"/>
              </a:rPr>
              <a:t>/massa rechter hart</a:t>
            </a:r>
          </a:p>
          <a:p>
            <a:pPr rtl="0"/>
            <a:r>
              <a:rPr lang="nl-NL" sz="1200" b="0" i="0" u="none" strike="noStrike" kern="1200" baseline="0" dirty="0" err="1" smtClean="0">
                <a:solidFill>
                  <a:schemeClr val="tx1"/>
                </a:solidFill>
                <a:latin typeface="+mn-lt"/>
                <a:ea typeface="+mn-ea"/>
                <a:cs typeface="+mn-cs"/>
              </a:rPr>
              <a:t>Mediastinale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lymfadenopathie</a:t>
            </a:r>
            <a:r>
              <a:rPr lang="nl-NL" sz="1200" b="0" i="0" u="none" strike="noStrike" kern="1200" baseline="0" dirty="0" smtClean="0">
                <a:solidFill>
                  <a:schemeClr val="tx1"/>
                </a:solidFill>
                <a:latin typeface="+mn-lt"/>
                <a:ea typeface="+mn-ea"/>
                <a:cs typeface="+mn-cs"/>
              </a:rPr>
              <a:t>; taillering van </a:t>
            </a:r>
            <a:r>
              <a:rPr lang="nl-NL" sz="1200" b="0" i="0" u="none" strike="noStrike" kern="1200" baseline="0" dirty="0" err="1" smtClean="0">
                <a:solidFill>
                  <a:schemeClr val="tx1"/>
                </a:solidFill>
                <a:latin typeface="+mn-lt"/>
                <a:ea typeface="+mn-ea"/>
                <a:cs typeface="+mn-cs"/>
              </a:rPr>
              <a:t>linkerstambronchus</a:t>
            </a:r>
            <a:r>
              <a:rPr lang="nl-NL" sz="1200" b="0" i="0" u="none" strike="noStrike" kern="1200" baseline="0" dirty="0" smtClean="0">
                <a:solidFill>
                  <a:schemeClr val="tx1"/>
                </a:solidFill>
                <a:latin typeface="+mn-lt"/>
                <a:ea typeface="+mn-ea"/>
                <a:cs typeface="+mn-cs"/>
              </a:rPr>
              <a:t>.</a:t>
            </a:r>
          </a:p>
          <a:p>
            <a:pPr rtl="0"/>
            <a:r>
              <a:rPr lang="nl-NL" sz="1200" b="0" i="0" u="none" strike="noStrike" kern="1200" baseline="0" dirty="0" smtClean="0">
                <a:solidFill>
                  <a:schemeClr val="tx1"/>
                </a:solidFill>
                <a:latin typeface="+mn-lt"/>
                <a:ea typeface="+mn-ea"/>
                <a:cs typeface="+mn-cs"/>
              </a:rPr>
              <a:t>Grote mammatumor links.</a:t>
            </a:r>
          </a:p>
          <a:p>
            <a:endParaRPr lang="nl-NL" baseline="0" dirty="0" smtClean="0"/>
          </a:p>
        </p:txBody>
      </p:sp>
      <p:sp>
        <p:nvSpPr>
          <p:cNvPr id="4" name="Tijdelijke aanduiding voor dianummer 3"/>
          <p:cNvSpPr>
            <a:spLocks noGrp="1"/>
          </p:cNvSpPr>
          <p:nvPr>
            <p:ph type="sldNum" sz="quarter" idx="10"/>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A52475-002B-434F-B2B6-86D4AA102B9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009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rtl="0"/>
            <a:r>
              <a:rPr lang="nl-NL" sz="1200" b="0" i="0" u="none" strike="noStrike" kern="1200" baseline="0" dirty="0" smtClean="0">
                <a:solidFill>
                  <a:schemeClr val="tx1"/>
                </a:solidFill>
                <a:latin typeface="+mn-lt"/>
                <a:ea typeface="+mn-ea"/>
                <a:cs typeface="+mn-cs"/>
              </a:rPr>
              <a:t>The </a:t>
            </a:r>
            <a:r>
              <a:rPr lang="nl-NL" sz="1200" b="0" i="0" u="none" strike="noStrike" kern="1200" baseline="0" dirty="0" err="1" smtClean="0">
                <a:solidFill>
                  <a:schemeClr val="tx1"/>
                </a:solidFill>
                <a:latin typeface="+mn-lt"/>
                <a:ea typeface="+mn-ea"/>
                <a:cs typeface="+mn-cs"/>
              </a:rPr>
              <a:t>conclusion</a:t>
            </a:r>
            <a:r>
              <a:rPr lang="nl-NL" sz="1200" b="0" i="0" u="none" strike="noStrike" kern="1200" baseline="0" dirty="0" smtClean="0">
                <a:solidFill>
                  <a:schemeClr val="tx1"/>
                </a:solidFill>
                <a:latin typeface="+mn-lt"/>
                <a:ea typeface="+mn-ea"/>
                <a:cs typeface="+mn-cs"/>
              </a:rPr>
              <a:t> was </a:t>
            </a:r>
            <a:r>
              <a:rPr lang="nl-NL" sz="1200" b="0" i="0" u="none" strike="noStrike" kern="1200" baseline="0" dirty="0" err="1" smtClean="0">
                <a:solidFill>
                  <a:schemeClr val="tx1"/>
                </a:solidFill>
                <a:latin typeface="+mn-lt"/>
                <a:ea typeface="+mn-ea"/>
                <a:cs typeface="+mn-cs"/>
              </a:rPr>
              <a:t>an</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obstructive</a:t>
            </a:r>
            <a:r>
              <a:rPr lang="nl-NL" sz="1200" b="0" i="0" u="none" strike="noStrike" kern="1200" baseline="0" dirty="0" smtClean="0">
                <a:solidFill>
                  <a:schemeClr val="tx1"/>
                </a:solidFill>
                <a:latin typeface="+mn-lt"/>
                <a:ea typeface="+mn-ea"/>
                <a:cs typeface="+mn-cs"/>
              </a:rPr>
              <a:t> and </a:t>
            </a:r>
            <a:r>
              <a:rPr lang="nl-NL" sz="1200" b="0" i="0" u="none" strike="noStrike" kern="1200" baseline="0" dirty="0" err="1" smtClean="0">
                <a:solidFill>
                  <a:schemeClr val="tx1"/>
                </a:solidFill>
                <a:latin typeface="+mn-lt"/>
                <a:ea typeface="+mn-ea"/>
                <a:cs typeface="+mn-cs"/>
              </a:rPr>
              <a:t>cardiogenic</a:t>
            </a:r>
            <a:r>
              <a:rPr lang="nl-NL" sz="1200" b="0" i="0" u="none" strike="noStrike" kern="1200" baseline="0" dirty="0" smtClean="0">
                <a:solidFill>
                  <a:schemeClr val="tx1"/>
                </a:solidFill>
                <a:latin typeface="+mn-lt"/>
                <a:ea typeface="+mn-ea"/>
                <a:cs typeface="+mn-cs"/>
              </a:rPr>
              <a:t> shock </a:t>
            </a:r>
            <a:r>
              <a:rPr lang="nl-NL" sz="1200" b="0" i="0" u="none" strike="noStrike" kern="1200" baseline="0" dirty="0" err="1" smtClean="0">
                <a:solidFill>
                  <a:schemeClr val="tx1"/>
                </a:solidFill>
                <a:latin typeface="+mn-lt"/>
                <a:ea typeface="+mn-ea"/>
                <a:cs typeface="+mn-cs"/>
              </a:rPr>
              <a:t>due</a:t>
            </a:r>
            <a:r>
              <a:rPr lang="nl-NL" sz="1200" b="0" i="0" u="none" strike="noStrike" kern="1200" baseline="0" dirty="0" smtClean="0">
                <a:solidFill>
                  <a:schemeClr val="tx1"/>
                </a:solidFill>
                <a:latin typeface="+mn-lt"/>
                <a:ea typeface="+mn-ea"/>
                <a:cs typeface="+mn-cs"/>
              </a:rPr>
              <a:t> to </a:t>
            </a:r>
            <a:r>
              <a:rPr lang="nl-NL" sz="1200" b="0" i="0" u="none" strike="noStrike" kern="1200" baseline="0" dirty="0" err="1" smtClean="0">
                <a:solidFill>
                  <a:schemeClr val="tx1"/>
                </a:solidFill>
                <a:latin typeface="+mn-lt"/>
                <a:ea typeface="+mn-ea"/>
                <a:cs typeface="+mn-cs"/>
              </a:rPr>
              <a:t>an</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obstructive</a:t>
            </a:r>
            <a:r>
              <a:rPr lang="nl-NL" sz="1200" b="0" i="0" u="none" strike="noStrike" kern="1200" baseline="0" dirty="0" smtClean="0">
                <a:solidFill>
                  <a:schemeClr val="tx1"/>
                </a:solidFill>
                <a:latin typeface="+mn-lt"/>
                <a:ea typeface="+mn-ea"/>
                <a:cs typeface="+mn-cs"/>
              </a:rPr>
              <a:t> tumor in the right </a:t>
            </a:r>
            <a:r>
              <a:rPr lang="nl-NL" sz="1200" b="0" i="0" u="none" strike="noStrike" kern="1200" baseline="0" dirty="0" err="1" smtClean="0">
                <a:solidFill>
                  <a:schemeClr val="tx1"/>
                </a:solidFill>
                <a:latin typeface="+mn-lt"/>
                <a:ea typeface="+mn-ea"/>
                <a:cs typeface="+mn-cs"/>
              </a:rPr>
              <a:t>ventricle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inflowtract</a:t>
            </a:r>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err="1" smtClean="0">
                <a:solidFill>
                  <a:schemeClr val="tx1"/>
                </a:solidFill>
                <a:latin typeface="+mn-lt"/>
                <a:ea typeface="+mn-ea"/>
                <a:cs typeface="+mn-cs"/>
              </a:rPr>
              <a:t>Mass</a:t>
            </a:r>
            <a:r>
              <a:rPr lang="nl-NL" sz="1200" b="0" i="0" u="none" strike="noStrike" kern="1200" baseline="0" dirty="0" smtClean="0">
                <a:solidFill>
                  <a:schemeClr val="tx1"/>
                </a:solidFill>
                <a:latin typeface="+mn-lt"/>
                <a:ea typeface="+mn-ea"/>
                <a:cs typeface="+mn-cs"/>
              </a:rPr>
              <a:t> in </a:t>
            </a:r>
            <a:r>
              <a:rPr lang="nl-NL" sz="1200" b="0" i="0" u="none" strike="noStrike" kern="1200" baseline="0" dirty="0" err="1" smtClean="0">
                <a:solidFill>
                  <a:schemeClr val="tx1"/>
                </a:solidFill>
                <a:latin typeface="+mn-lt"/>
                <a:ea typeface="+mn-ea"/>
                <a:cs typeface="+mn-cs"/>
              </a:rPr>
              <a:t>left</a:t>
            </a:r>
            <a:r>
              <a:rPr lang="nl-NL" sz="1200" b="0" i="0" u="none" strike="noStrike" kern="1200" baseline="0" dirty="0" smtClean="0">
                <a:solidFill>
                  <a:schemeClr val="tx1"/>
                </a:solidFill>
                <a:latin typeface="+mn-lt"/>
                <a:ea typeface="+mn-ea"/>
                <a:cs typeface="+mn-cs"/>
              </a:rPr>
              <a:t> mamma </a:t>
            </a:r>
            <a:r>
              <a:rPr lang="nl-NL" sz="1200" b="0" i="0" u="none" strike="noStrike" kern="1200" baseline="0" dirty="0" err="1" smtClean="0">
                <a:solidFill>
                  <a:schemeClr val="tx1"/>
                </a:solidFill>
                <a:latin typeface="+mn-lt"/>
                <a:ea typeface="+mn-ea"/>
                <a:cs typeface="+mn-cs"/>
              </a:rPr>
              <a:t>with</a:t>
            </a:r>
            <a:r>
              <a:rPr lang="nl-NL" sz="1200" b="0" i="0" u="none" strike="noStrike" kern="1200" baseline="0" dirty="0" smtClean="0">
                <a:solidFill>
                  <a:schemeClr val="tx1"/>
                </a:solidFill>
                <a:latin typeface="+mn-lt"/>
                <a:ea typeface="+mn-ea"/>
                <a:cs typeface="+mn-cs"/>
              </a:rPr>
              <a:t> mediastinal </a:t>
            </a:r>
            <a:r>
              <a:rPr lang="nl-NL" sz="1200" b="0" i="0" u="none" strike="noStrike" kern="1200" baseline="0" dirty="0" err="1" smtClean="0">
                <a:solidFill>
                  <a:schemeClr val="tx1"/>
                </a:solidFill>
                <a:latin typeface="+mn-lt"/>
                <a:ea typeface="+mn-ea"/>
                <a:cs typeface="+mn-cs"/>
              </a:rPr>
              <a:t>lymfadenopathy</a:t>
            </a:r>
            <a:r>
              <a:rPr lang="nl-NL" sz="1200" b="0" i="0" u="none" strike="noStrike" kern="1200" baseline="0" dirty="0" smtClean="0">
                <a:solidFill>
                  <a:schemeClr val="tx1"/>
                </a:solidFill>
                <a:latin typeface="+mn-lt"/>
                <a:ea typeface="+mn-ea"/>
                <a:cs typeface="+mn-cs"/>
              </a:rPr>
              <a:t> and </a:t>
            </a:r>
            <a:r>
              <a:rPr lang="nl-NL" sz="1200" b="0" i="0" u="none" strike="noStrike" kern="1200" baseline="0" dirty="0" err="1" smtClean="0">
                <a:solidFill>
                  <a:schemeClr val="tx1"/>
                </a:solidFill>
                <a:latin typeface="+mn-lt"/>
                <a:ea typeface="+mn-ea"/>
                <a:cs typeface="+mn-cs"/>
              </a:rPr>
              <a:t>bilateral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small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pulmonal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embolisms</a:t>
            </a:r>
            <a:r>
              <a:rPr lang="nl-NL" sz="1200" b="0" i="0" u="none" strike="noStrike" kern="1200" baseline="0" dirty="0" smtClean="0">
                <a:solidFill>
                  <a:schemeClr val="tx1"/>
                </a:solidFill>
                <a:latin typeface="+mn-lt"/>
                <a:ea typeface="+mn-ea"/>
                <a:cs typeface="+mn-cs"/>
              </a:rPr>
              <a:t>. </a:t>
            </a: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err="1" smtClean="0">
                <a:solidFill>
                  <a:schemeClr val="tx1"/>
                </a:solidFill>
                <a:latin typeface="+mn-lt"/>
                <a:ea typeface="+mn-ea"/>
                <a:cs typeface="+mn-cs"/>
              </a:rPr>
              <a:t>Initial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differential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included</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mammacarcinoma</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with</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metastatic</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involvement</a:t>
            </a:r>
            <a:r>
              <a:rPr lang="nl-NL" sz="1200" b="0" i="0" u="none" strike="noStrike" kern="1200" baseline="0" dirty="0" smtClean="0">
                <a:solidFill>
                  <a:schemeClr val="tx1"/>
                </a:solidFill>
                <a:latin typeface="+mn-lt"/>
                <a:ea typeface="+mn-ea"/>
                <a:cs typeface="+mn-cs"/>
              </a:rPr>
              <a:t> of the </a:t>
            </a:r>
            <a:r>
              <a:rPr lang="nl-NL" sz="1200" b="0" i="0" u="none" strike="noStrike" kern="1200" baseline="0" dirty="0" err="1" smtClean="0">
                <a:solidFill>
                  <a:schemeClr val="tx1"/>
                </a:solidFill>
                <a:latin typeface="+mn-lt"/>
                <a:ea typeface="+mn-ea"/>
                <a:cs typeface="+mn-cs"/>
              </a:rPr>
              <a:t>heart</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or</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agressive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lymphoma</a:t>
            </a:r>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err="1" smtClean="0">
                <a:solidFill>
                  <a:schemeClr val="tx1"/>
                </a:solidFill>
                <a:latin typeface="+mn-lt"/>
                <a:ea typeface="+mn-ea"/>
                <a:cs typeface="+mn-cs"/>
              </a:rPr>
              <a:t>She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received</a:t>
            </a:r>
            <a:r>
              <a:rPr lang="nl-NL" sz="1200" b="0" i="0" u="none" strike="noStrike" kern="1200" baseline="0" dirty="0" smtClean="0">
                <a:solidFill>
                  <a:schemeClr val="tx1"/>
                </a:solidFill>
                <a:latin typeface="+mn-lt"/>
                <a:ea typeface="+mn-ea"/>
                <a:cs typeface="+mn-cs"/>
              </a:rPr>
              <a:t> 100mg of </a:t>
            </a:r>
            <a:r>
              <a:rPr lang="nl-NL" sz="1200" b="0" i="0" u="none" strike="noStrike" kern="1200" baseline="0" dirty="0" err="1" smtClean="0">
                <a:solidFill>
                  <a:schemeClr val="tx1"/>
                </a:solidFill>
                <a:latin typeface="+mn-lt"/>
                <a:ea typeface="+mn-ea"/>
                <a:cs typeface="+mn-cs"/>
              </a:rPr>
              <a:t>prednisone</a:t>
            </a:r>
            <a:r>
              <a:rPr lang="nl-NL" sz="1200" b="0" i="0" u="none" strike="noStrike" kern="1200" baseline="0" dirty="0" smtClean="0">
                <a:solidFill>
                  <a:schemeClr val="tx1"/>
                </a:solidFill>
                <a:latin typeface="+mn-lt"/>
                <a:ea typeface="+mn-ea"/>
                <a:cs typeface="+mn-cs"/>
              </a:rPr>
              <a:t> and the </a:t>
            </a:r>
            <a:r>
              <a:rPr lang="nl-NL" sz="1200" b="0" i="0" u="none" strike="noStrike" kern="1200" baseline="0" dirty="0" err="1" smtClean="0">
                <a:solidFill>
                  <a:schemeClr val="tx1"/>
                </a:solidFill>
                <a:latin typeface="+mn-lt"/>
                <a:ea typeface="+mn-ea"/>
                <a:cs typeface="+mn-cs"/>
              </a:rPr>
              <a:t>cardiothoracic</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surgery</a:t>
            </a:r>
            <a:r>
              <a:rPr lang="nl-NL" sz="1200" b="0" i="0" u="none" strike="noStrike" kern="1200" baseline="0" dirty="0" smtClean="0">
                <a:solidFill>
                  <a:schemeClr val="tx1"/>
                </a:solidFill>
                <a:latin typeface="+mn-lt"/>
                <a:ea typeface="+mn-ea"/>
                <a:cs typeface="+mn-cs"/>
              </a:rPr>
              <a:t> was </a:t>
            </a:r>
            <a:r>
              <a:rPr lang="nl-NL" sz="1200" b="0" i="0" u="none" strike="noStrike" kern="1200" baseline="0" dirty="0" err="1" smtClean="0">
                <a:solidFill>
                  <a:schemeClr val="tx1"/>
                </a:solidFill>
                <a:latin typeface="+mn-lt"/>
                <a:ea typeface="+mn-ea"/>
                <a:cs typeface="+mn-cs"/>
              </a:rPr>
              <a:t>consulted</a:t>
            </a:r>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Her </a:t>
            </a:r>
            <a:r>
              <a:rPr lang="nl-NL" sz="1200" b="0" i="0" u="none" strike="noStrike" kern="1200" baseline="0" dirty="0" err="1" smtClean="0">
                <a:solidFill>
                  <a:schemeClr val="tx1"/>
                </a:solidFill>
                <a:latin typeface="+mn-lt"/>
                <a:ea typeface="+mn-ea"/>
                <a:cs typeface="+mn-cs"/>
              </a:rPr>
              <a:t>situation</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on</a:t>
            </a:r>
            <a:r>
              <a:rPr lang="nl-NL" sz="1200" b="0" i="0" u="none" strike="noStrike" kern="1200" baseline="0" dirty="0" smtClean="0">
                <a:solidFill>
                  <a:schemeClr val="tx1"/>
                </a:solidFill>
                <a:latin typeface="+mn-lt"/>
                <a:ea typeface="+mn-ea"/>
                <a:cs typeface="+mn-cs"/>
              </a:rPr>
              <a:t> the ER </a:t>
            </a:r>
            <a:r>
              <a:rPr lang="nl-NL" sz="1200" b="0" i="0" u="none" strike="noStrike" kern="1200" baseline="0" dirty="0" err="1" smtClean="0">
                <a:solidFill>
                  <a:schemeClr val="tx1"/>
                </a:solidFill>
                <a:latin typeface="+mn-lt"/>
                <a:ea typeface="+mn-ea"/>
                <a:cs typeface="+mn-cs"/>
              </a:rPr>
              <a:t>did</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not</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improve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stabiliz</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she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detoriated</a:t>
            </a:r>
            <a:r>
              <a:rPr lang="nl-NL" sz="1200" b="0" i="0" u="none" strike="noStrike" kern="1200" baseline="0" dirty="0" smtClean="0">
                <a:solidFill>
                  <a:schemeClr val="tx1"/>
                </a:solidFill>
                <a:latin typeface="+mn-lt"/>
                <a:ea typeface="+mn-ea"/>
                <a:cs typeface="+mn-cs"/>
              </a:rPr>
              <a:t>. Her </a:t>
            </a:r>
            <a:r>
              <a:rPr lang="nl-NL" sz="1200" b="0" i="0" u="none" strike="noStrike" kern="1200" baseline="0" dirty="0" err="1" smtClean="0">
                <a:solidFill>
                  <a:schemeClr val="tx1"/>
                </a:solidFill>
                <a:latin typeface="+mn-lt"/>
                <a:ea typeface="+mn-ea"/>
                <a:cs typeface="+mn-cs"/>
              </a:rPr>
              <a:t>oxygen</a:t>
            </a:r>
            <a:r>
              <a:rPr lang="nl-NL" sz="1200" b="0" i="0" u="none" strike="noStrike" kern="1200" baseline="0" dirty="0" smtClean="0">
                <a:solidFill>
                  <a:schemeClr val="tx1"/>
                </a:solidFill>
                <a:latin typeface="+mn-lt"/>
                <a:ea typeface="+mn-ea"/>
                <a:cs typeface="+mn-cs"/>
              </a:rPr>
              <a:t> level and </a:t>
            </a:r>
            <a:r>
              <a:rPr lang="nl-NL" sz="1200" b="0" i="0" u="none" strike="noStrike" kern="1200" baseline="0" dirty="0" err="1" smtClean="0">
                <a:solidFill>
                  <a:schemeClr val="tx1"/>
                </a:solidFill>
                <a:latin typeface="+mn-lt"/>
                <a:ea typeface="+mn-ea"/>
                <a:cs typeface="+mn-cs"/>
              </a:rPr>
              <a:t>bloodpressure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were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unstable</a:t>
            </a:r>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The </a:t>
            </a:r>
            <a:r>
              <a:rPr lang="nl-NL" sz="1200" b="0" i="0" u="none" strike="noStrike" kern="1200" baseline="0" dirty="0" err="1" smtClean="0">
                <a:solidFill>
                  <a:schemeClr val="tx1"/>
                </a:solidFill>
                <a:latin typeface="+mn-lt"/>
                <a:ea typeface="+mn-ea"/>
                <a:cs typeface="+mn-cs"/>
              </a:rPr>
              <a:t>thoracic</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surgeon</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didn’t</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see</a:t>
            </a:r>
            <a:r>
              <a:rPr lang="nl-NL" sz="1200" b="0" i="0" u="none" strike="noStrike" kern="1200" baseline="0" dirty="0" smtClean="0">
                <a:solidFill>
                  <a:schemeClr val="tx1"/>
                </a:solidFill>
                <a:latin typeface="+mn-lt"/>
                <a:ea typeface="+mn-ea"/>
                <a:cs typeface="+mn-cs"/>
              </a:rPr>
              <a:t> a </a:t>
            </a:r>
            <a:r>
              <a:rPr lang="nl-NL" sz="1200" b="0" i="0" u="none" strike="noStrike" kern="1200" baseline="0" dirty="0" err="1" smtClean="0">
                <a:solidFill>
                  <a:schemeClr val="tx1"/>
                </a:solidFill>
                <a:latin typeface="+mn-lt"/>
                <a:ea typeface="+mn-ea"/>
                <a:cs typeface="+mn-cs"/>
              </a:rPr>
              <a:t>surgical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option</a:t>
            </a:r>
            <a:r>
              <a:rPr lang="nl-NL" sz="1200" b="0" i="0" u="none" strike="noStrike" kern="1200" baseline="0" dirty="0" smtClean="0">
                <a:solidFill>
                  <a:schemeClr val="tx1"/>
                </a:solidFill>
                <a:latin typeface="+mn-lt"/>
                <a:ea typeface="+mn-ea"/>
                <a:cs typeface="+mn-cs"/>
              </a:rPr>
              <a:t> at </a:t>
            </a:r>
            <a:r>
              <a:rPr lang="nl-NL" sz="1200" b="0" i="0" u="none" strike="noStrike" kern="1200" baseline="0" dirty="0" err="1" smtClean="0">
                <a:solidFill>
                  <a:schemeClr val="tx1"/>
                </a:solidFill>
                <a:latin typeface="+mn-lt"/>
                <a:ea typeface="+mn-ea"/>
                <a:cs typeface="+mn-cs"/>
              </a:rPr>
              <a:t>that</a:t>
            </a:r>
            <a:r>
              <a:rPr lang="nl-NL" sz="1200" b="0" i="0" u="none" strike="noStrike" kern="1200" baseline="0" dirty="0" smtClean="0">
                <a:solidFill>
                  <a:schemeClr val="tx1"/>
                </a:solidFill>
                <a:latin typeface="+mn-lt"/>
                <a:ea typeface="+mn-ea"/>
                <a:cs typeface="+mn-cs"/>
              </a:rPr>
              <a:t> moment. </a:t>
            </a: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err="1" smtClean="0">
                <a:solidFill>
                  <a:schemeClr val="tx1"/>
                </a:solidFill>
                <a:latin typeface="+mn-lt"/>
                <a:ea typeface="+mn-ea"/>
                <a:cs typeface="+mn-cs"/>
              </a:rPr>
              <a:t>She</a:t>
            </a:r>
            <a:r>
              <a:rPr lang="nl-NL" sz="1200" b="0" i="0" u="none" strike="noStrike" kern="1200" baseline="0" dirty="0" smtClean="0">
                <a:solidFill>
                  <a:schemeClr val="tx1"/>
                </a:solidFill>
                <a:latin typeface="+mn-lt"/>
                <a:ea typeface="+mn-ea"/>
                <a:cs typeface="+mn-cs"/>
              </a:rPr>
              <a:t> was </a:t>
            </a:r>
            <a:r>
              <a:rPr lang="nl-NL" sz="1200" b="0" i="0" u="none" strike="noStrike" kern="1200" baseline="0" dirty="0" err="1" smtClean="0">
                <a:solidFill>
                  <a:schemeClr val="tx1"/>
                </a:solidFill>
                <a:latin typeface="+mn-lt"/>
                <a:ea typeface="+mn-ea"/>
                <a:cs typeface="+mn-cs"/>
              </a:rPr>
              <a:t>admitted</a:t>
            </a:r>
            <a:r>
              <a:rPr lang="nl-NL" sz="1200" b="0" i="0" u="none" strike="noStrike" kern="1200" baseline="0" dirty="0" smtClean="0">
                <a:solidFill>
                  <a:schemeClr val="tx1"/>
                </a:solidFill>
                <a:latin typeface="+mn-lt"/>
                <a:ea typeface="+mn-ea"/>
                <a:cs typeface="+mn-cs"/>
              </a:rPr>
              <a:t> to the intensive care unit </a:t>
            </a:r>
            <a:r>
              <a:rPr lang="nl-NL" sz="1200" b="0" i="0" u="none" strike="noStrike" kern="1200" baseline="0" dirty="0" err="1" smtClean="0">
                <a:solidFill>
                  <a:schemeClr val="tx1"/>
                </a:solidFill>
                <a:latin typeface="+mn-lt"/>
                <a:ea typeface="+mn-ea"/>
                <a:cs typeface="+mn-cs"/>
              </a:rPr>
              <a:t>but</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died</a:t>
            </a:r>
            <a:r>
              <a:rPr lang="nl-NL" sz="1200" b="0" i="0" u="none" strike="noStrike" kern="1200" baseline="0" dirty="0" smtClean="0">
                <a:solidFill>
                  <a:schemeClr val="tx1"/>
                </a:solidFill>
                <a:latin typeface="+mn-lt"/>
                <a:ea typeface="+mn-ea"/>
                <a:cs typeface="+mn-cs"/>
              </a:rPr>
              <a:t> a </a:t>
            </a:r>
            <a:r>
              <a:rPr lang="nl-NL" sz="1200" b="0" i="0" u="none" strike="noStrike" kern="1200" baseline="0" dirty="0" err="1" smtClean="0">
                <a:solidFill>
                  <a:schemeClr val="tx1"/>
                </a:solidFill>
                <a:latin typeface="+mn-lt"/>
                <a:ea typeface="+mn-ea"/>
                <a:cs typeface="+mn-cs"/>
              </a:rPr>
              <a:t>couple</a:t>
            </a:r>
            <a:r>
              <a:rPr lang="nl-NL" sz="1200" b="0" i="0" u="none" strike="noStrike" kern="1200" baseline="0" dirty="0" smtClean="0">
                <a:solidFill>
                  <a:schemeClr val="tx1"/>
                </a:solidFill>
                <a:latin typeface="+mn-lt"/>
                <a:ea typeface="+mn-ea"/>
                <a:cs typeface="+mn-cs"/>
              </a:rPr>
              <a:t> of </a:t>
            </a:r>
            <a:r>
              <a:rPr lang="nl-NL" sz="1200" b="0" i="0" u="none" strike="noStrike" kern="1200" baseline="0" dirty="0" err="1" smtClean="0">
                <a:solidFill>
                  <a:schemeClr val="tx1"/>
                </a:solidFill>
                <a:latin typeface="+mn-lt"/>
                <a:ea typeface="+mn-ea"/>
                <a:cs typeface="+mn-cs"/>
              </a:rPr>
              <a:t>hours</a:t>
            </a:r>
            <a:r>
              <a:rPr lang="nl-NL" sz="1200" b="0" i="0" u="none" strike="noStrike" kern="1200" baseline="0" dirty="0" smtClean="0">
                <a:solidFill>
                  <a:schemeClr val="tx1"/>
                </a:solidFill>
                <a:latin typeface="+mn-lt"/>
                <a:ea typeface="+mn-ea"/>
                <a:cs typeface="+mn-cs"/>
              </a:rPr>
              <a:t> later. </a:t>
            </a: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err="1" smtClean="0">
                <a:solidFill>
                  <a:schemeClr val="tx1"/>
                </a:solidFill>
                <a:latin typeface="+mn-lt"/>
                <a:ea typeface="+mn-ea"/>
                <a:cs typeface="+mn-cs"/>
              </a:rPr>
              <a:t>Postmortal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histology</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showed</a:t>
            </a:r>
            <a:r>
              <a:rPr lang="nl-NL" sz="1200" b="0" i="0" u="none" strike="noStrike" kern="1200" baseline="0" dirty="0" smtClean="0">
                <a:solidFill>
                  <a:schemeClr val="tx1"/>
                </a:solidFill>
                <a:latin typeface="+mn-lt"/>
                <a:ea typeface="+mn-ea"/>
                <a:cs typeface="+mn-cs"/>
              </a:rPr>
              <a:t> a </a:t>
            </a:r>
            <a:r>
              <a:rPr lang="nl-NL" sz="1200" b="0" i="0" u="none" strike="noStrike" kern="1200" baseline="0" dirty="0" err="1" smtClean="0">
                <a:solidFill>
                  <a:schemeClr val="tx1"/>
                </a:solidFill>
                <a:latin typeface="+mn-lt"/>
                <a:ea typeface="+mn-ea"/>
                <a:cs typeface="+mn-cs"/>
              </a:rPr>
              <a:t>multifocal</a:t>
            </a:r>
            <a:r>
              <a:rPr lang="nl-NL" sz="1200" b="0" i="0" u="none" strike="noStrike" kern="1200" baseline="0" dirty="0" smtClean="0">
                <a:solidFill>
                  <a:schemeClr val="tx1"/>
                </a:solidFill>
                <a:latin typeface="+mn-lt"/>
                <a:ea typeface="+mn-ea"/>
                <a:cs typeface="+mn-cs"/>
              </a:rPr>
              <a:t> diffuse </a:t>
            </a:r>
            <a:r>
              <a:rPr lang="nl-NL" sz="1200" b="0" i="0" u="none" strike="noStrike" kern="1200" baseline="0" dirty="0" err="1" smtClean="0">
                <a:solidFill>
                  <a:schemeClr val="tx1"/>
                </a:solidFill>
                <a:latin typeface="+mn-lt"/>
                <a:ea typeface="+mn-ea"/>
                <a:cs typeface="+mn-cs"/>
              </a:rPr>
              <a:t>large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B-cell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lymphoma</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with</a:t>
            </a:r>
            <a:r>
              <a:rPr lang="nl-NL" sz="1200" b="0" i="0" u="none" strike="noStrike" kern="1200" baseline="0" dirty="0" smtClean="0">
                <a:solidFill>
                  <a:schemeClr val="tx1"/>
                </a:solidFill>
                <a:latin typeface="+mn-lt"/>
                <a:ea typeface="+mn-ea"/>
                <a:cs typeface="+mn-cs"/>
              </a:rPr>
              <a:t> mediastinal </a:t>
            </a:r>
            <a:r>
              <a:rPr lang="nl-NL" sz="1200" b="0" i="0" u="none" strike="noStrike" kern="1200" baseline="0" dirty="0" err="1" smtClean="0">
                <a:solidFill>
                  <a:schemeClr val="tx1"/>
                </a:solidFill>
                <a:latin typeface="+mn-lt"/>
                <a:ea typeface="+mn-ea"/>
                <a:cs typeface="+mn-cs"/>
              </a:rPr>
              <a:t>lymfadenopathy</a:t>
            </a:r>
            <a:r>
              <a:rPr lang="nl-NL" sz="1200" b="0" i="0" u="none" strike="noStrike" kern="1200" baseline="0" dirty="0" smtClean="0">
                <a:solidFill>
                  <a:schemeClr val="tx1"/>
                </a:solidFill>
                <a:latin typeface="+mn-lt"/>
                <a:ea typeface="+mn-ea"/>
                <a:cs typeface="+mn-cs"/>
              </a:rPr>
              <a:t> and </a:t>
            </a:r>
            <a:r>
              <a:rPr lang="nl-NL" sz="1200" b="0" i="0" u="none" strike="noStrike" kern="1200" baseline="0" dirty="0" err="1" smtClean="0">
                <a:solidFill>
                  <a:schemeClr val="tx1"/>
                </a:solidFill>
                <a:latin typeface="+mn-lt"/>
                <a:ea typeface="+mn-ea"/>
                <a:cs typeface="+mn-cs"/>
              </a:rPr>
              <a:t>also</a:t>
            </a:r>
            <a:r>
              <a:rPr lang="nl-NL" sz="1200" b="0" i="0" u="none" strike="noStrike" kern="1200" baseline="0" dirty="0" smtClean="0">
                <a:solidFill>
                  <a:schemeClr val="tx1"/>
                </a:solidFill>
                <a:latin typeface="+mn-lt"/>
                <a:ea typeface="+mn-ea"/>
                <a:cs typeface="+mn-cs"/>
              </a:rPr>
              <a:t> a </a:t>
            </a:r>
            <a:r>
              <a:rPr lang="nl-NL" sz="1200" b="0" i="0" u="none" strike="noStrike" kern="1200" baseline="0" dirty="0" err="1" smtClean="0">
                <a:solidFill>
                  <a:schemeClr val="tx1"/>
                </a:solidFill>
                <a:latin typeface="+mn-lt"/>
                <a:ea typeface="+mn-ea"/>
                <a:cs typeface="+mn-cs"/>
              </a:rPr>
              <a:t>mass</a:t>
            </a:r>
            <a:r>
              <a:rPr lang="nl-NL" sz="1200" b="0" i="0" u="none" strike="noStrike" kern="1200" baseline="0" dirty="0" smtClean="0">
                <a:solidFill>
                  <a:schemeClr val="tx1"/>
                </a:solidFill>
                <a:latin typeface="+mn-lt"/>
                <a:ea typeface="+mn-ea"/>
                <a:cs typeface="+mn-cs"/>
              </a:rPr>
              <a:t> in the </a:t>
            </a:r>
            <a:r>
              <a:rPr lang="nl-NL" sz="1200" b="0" i="0" u="none" strike="noStrike" kern="1200" baseline="0" dirty="0" err="1" smtClean="0">
                <a:solidFill>
                  <a:schemeClr val="tx1"/>
                </a:solidFill>
                <a:latin typeface="+mn-lt"/>
                <a:ea typeface="+mn-ea"/>
                <a:cs typeface="+mn-cs"/>
              </a:rPr>
              <a:t>left</a:t>
            </a:r>
            <a:r>
              <a:rPr lang="nl-NL" sz="1200" b="0" i="0" u="none" strike="noStrike" kern="1200" baseline="0" dirty="0" smtClean="0">
                <a:solidFill>
                  <a:schemeClr val="tx1"/>
                </a:solidFill>
                <a:latin typeface="+mn-lt"/>
                <a:ea typeface="+mn-ea"/>
                <a:cs typeface="+mn-cs"/>
              </a:rPr>
              <a:t> mamma. </a:t>
            </a:r>
          </a:p>
          <a:p>
            <a:pPr rtl="0"/>
            <a:r>
              <a:rPr lang="nl-NL" sz="1200" b="0" i="0" u="none" strike="noStrike" kern="1200" baseline="0" dirty="0" err="1" smtClean="0">
                <a:solidFill>
                  <a:schemeClr val="tx1"/>
                </a:solidFill>
                <a:latin typeface="+mn-lt"/>
                <a:ea typeface="+mn-ea"/>
                <a:cs typeface="+mn-cs"/>
              </a:rPr>
              <a:t>There</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were</a:t>
            </a:r>
            <a:r>
              <a:rPr lang="nl-NL" sz="1200" b="0" i="0" u="none" strike="noStrike" kern="1200" baseline="0" dirty="0" smtClean="0">
                <a:solidFill>
                  <a:schemeClr val="tx1"/>
                </a:solidFill>
                <a:latin typeface="+mn-lt"/>
                <a:ea typeface="+mn-ea"/>
                <a:cs typeface="+mn-cs"/>
              </a:rPr>
              <a:t> as </a:t>
            </a:r>
            <a:r>
              <a:rPr lang="nl-NL" sz="1200" b="0" i="0" u="none" strike="noStrike" kern="1200" baseline="0" dirty="0" err="1" smtClean="0">
                <a:solidFill>
                  <a:schemeClr val="tx1"/>
                </a:solidFill>
                <a:latin typeface="+mn-lt"/>
                <a:ea typeface="+mn-ea"/>
                <a:cs typeface="+mn-cs"/>
              </a:rPr>
              <a:t>well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pulmonal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embolisms</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seen</a:t>
            </a:r>
            <a:r>
              <a:rPr lang="nl-NL" sz="1200" b="0" i="0" u="none" strike="noStrike" kern="1200" baseline="0" dirty="0" smtClean="0">
                <a:solidFill>
                  <a:schemeClr val="tx1"/>
                </a:solidFill>
                <a:latin typeface="+mn-lt"/>
                <a:ea typeface="+mn-ea"/>
                <a:cs typeface="+mn-cs"/>
              </a:rPr>
              <a:t>. </a:t>
            </a: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smtClean="0">
                <a:solidFill>
                  <a:schemeClr val="tx1"/>
                </a:solidFill>
                <a:latin typeface="+mn-lt"/>
                <a:ea typeface="+mn-ea"/>
                <a:cs typeface="+mn-cs"/>
              </a:rPr>
              <a:t>1.Multifocaal diffuus </a:t>
            </a:r>
            <a:r>
              <a:rPr lang="nl-NL" sz="1200" b="0" i="0" u="none" strike="noStrike" kern="1200" baseline="0" dirty="0" err="1" smtClean="0">
                <a:solidFill>
                  <a:schemeClr val="tx1"/>
                </a:solidFill>
                <a:latin typeface="+mn-lt"/>
                <a:ea typeface="+mn-ea"/>
                <a:cs typeface="+mn-cs"/>
              </a:rPr>
              <a:t>grootcellig</a:t>
            </a:r>
            <a:r>
              <a:rPr lang="nl-NL" sz="1200" b="0" i="0" u="none" strike="noStrike" kern="1200" baseline="0" dirty="0" smtClean="0">
                <a:solidFill>
                  <a:schemeClr val="tx1"/>
                </a:solidFill>
                <a:latin typeface="+mn-lt"/>
                <a:ea typeface="+mn-ea"/>
                <a:cs typeface="+mn-cs"/>
              </a:rPr>
              <a:t> B-cellymfoom (DLBCL) met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CD79B-mutatie; betrokkenheid van de volgende lokalisaties: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Pericardiale, </a:t>
            </a:r>
            <a:r>
              <a:rPr lang="nl-NL" sz="1200" b="0" i="0" u="none" strike="noStrike" kern="1200" baseline="0" dirty="0" err="1" smtClean="0">
                <a:solidFill>
                  <a:schemeClr val="tx1"/>
                </a:solidFill>
                <a:latin typeface="+mn-lt"/>
                <a:ea typeface="+mn-ea"/>
                <a:cs typeface="+mn-cs"/>
              </a:rPr>
              <a:t>epicardiale</a:t>
            </a:r>
            <a:r>
              <a:rPr lang="nl-NL" sz="1200" b="0" i="0" u="none" strike="noStrike" kern="1200" baseline="0" dirty="0" smtClean="0">
                <a:solidFill>
                  <a:schemeClr val="tx1"/>
                </a:solidFill>
                <a:latin typeface="+mn-lt"/>
                <a:ea typeface="+mn-ea"/>
                <a:cs typeface="+mn-cs"/>
              </a:rPr>
              <a:t> en myocardiale tumordepositie in linker-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en rechterventrikel, met in het rechterventrikel massale transmurale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tumorlokalisatie, </a:t>
            </a:r>
            <a:r>
              <a:rPr lang="nl-NL" sz="1200" b="0" i="0" u="none" strike="noStrike" kern="1200" baseline="0" dirty="0" err="1" smtClean="0">
                <a:solidFill>
                  <a:schemeClr val="tx1"/>
                </a:solidFill>
                <a:latin typeface="+mn-lt"/>
                <a:ea typeface="+mn-ea"/>
                <a:cs typeface="+mn-cs"/>
              </a:rPr>
              <a:t>almsede</a:t>
            </a:r>
            <a:r>
              <a:rPr lang="nl-NL" sz="1200" b="0" i="0" u="none" strike="noStrike" kern="1200" baseline="0" dirty="0" smtClean="0">
                <a:solidFill>
                  <a:schemeClr val="tx1"/>
                </a:solidFill>
                <a:latin typeface="+mn-lt"/>
                <a:ea typeface="+mn-ea"/>
                <a:cs typeface="+mn-cs"/>
              </a:rPr>
              <a:t> nagenoeg volledige obliteratie van het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rechterventrikel door tumor.  Voorts 200 cc pericardvocht.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Haardvormige depositie </a:t>
            </a:r>
            <a:r>
              <a:rPr lang="nl-NL" sz="1200" b="0" i="0" u="none" strike="noStrike" kern="1200" baseline="0" dirty="0" err="1" smtClean="0">
                <a:solidFill>
                  <a:schemeClr val="tx1"/>
                </a:solidFill>
                <a:latin typeface="+mn-lt"/>
                <a:ea typeface="+mn-ea"/>
                <a:cs typeface="+mn-cs"/>
              </a:rPr>
              <a:t>linkermamma</a:t>
            </a:r>
            <a:r>
              <a:rPr lang="nl-NL" sz="1200" b="0" i="0" u="none" strike="noStrike" kern="1200" baseline="0" dirty="0" smtClean="0">
                <a:solidFill>
                  <a:schemeClr val="tx1"/>
                </a:solidFill>
                <a:latin typeface="+mn-lt"/>
                <a:ea typeface="+mn-ea"/>
                <a:cs typeface="+mn-cs"/>
              </a:rPr>
              <a:t> (diameter ca. 6 cm), zonder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continue doorgroei in de borstwand of het mediastinum.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Meerdere mediastinale en supraclaviculaire lymfeklieren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Nodus in het </a:t>
            </a:r>
            <a:r>
              <a:rPr lang="nl-NL" sz="1200" b="0" i="0" u="none" strike="noStrike" kern="1200" baseline="0" dirty="0" err="1" smtClean="0">
                <a:solidFill>
                  <a:schemeClr val="tx1"/>
                </a:solidFill>
                <a:latin typeface="+mn-lt"/>
                <a:ea typeface="+mn-ea"/>
                <a:cs typeface="+mn-cs"/>
              </a:rPr>
              <a:t>perirenale</a:t>
            </a:r>
            <a:r>
              <a:rPr lang="nl-NL" sz="1200" b="0" i="0" u="none" strike="noStrike" kern="1200" baseline="0" dirty="0" smtClean="0">
                <a:solidFill>
                  <a:schemeClr val="tx1"/>
                </a:solidFill>
                <a:latin typeface="+mn-lt"/>
                <a:ea typeface="+mn-ea"/>
                <a:cs typeface="+mn-cs"/>
              </a:rPr>
              <a:t> vet rechts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2. </a:t>
            </a:r>
            <a:r>
              <a:rPr lang="nl-NL" sz="1200" b="0" i="0" u="none" strike="noStrike" kern="1200" baseline="0" dirty="0" err="1" smtClean="0">
                <a:solidFill>
                  <a:schemeClr val="tx1"/>
                </a:solidFill>
                <a:latin typeface="+mn-lt"/>
                <a:ea typeface="+mn-ea"/>
                <a:cs typeface="+mn-cs"/>
              </a:rPr>
              <a:t>Segementele</a:t>
            </a:r>
            <a:r>
              <a:rPr lang="nl-NL" sz="1200" b="0" i="0" u="none" strike="noStrike" kern="1200" baseline="0" dirty="0" smtClean="0">
                <a:solidFill>
                  <a:schemeClr val="tx1"/>
                </a:solidFill>
                <a:latin typeface="+mn-lt"/>
                <a:ea typeface="+mn-ea"/>
                <a:cs typeface="+mn-cs"/>
              </a:rPr>
              <a:t> longembolieën, deels met tekenen van organisatie;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passend bij multipele episoden van </a:t>
            </a:r>
            <a:r>
              <a:rPr lang="nl-NL" sz="1200" b="0" i="0" u="none" strike="noStrike" kern="1200" baseline="0" dirty="0" err="1" smtClean="0">
                <a:solidFill>
                  <a:schemeClr val="tx1"/>
                </a:solidFill>
                <a:latin typeface="+mn-lt"/>
                <a:ea typeface="+mn-ea"/>
                <a:cs typeface="+mn-cs"/>
              </a:rPr>
              <a:t>thrombo-embolisatie</a:t>
            </a: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err="1" smtClean="0">
                <a:solidFill>
                  <a:schemeClr val="tx1"/>
                </a:solidFill>
                <a:latin typeface="+mn-lt"/>
                <a:ea typeface="+mn-ea"/>
                <a:cs typeface="+mn-cs"/>
              </a:rPr>
              <a:t>Immuno</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histochemie</a:t>
            </a: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Het DLBCL toont het volgende patroon: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Positief: LCA, CD20, BCL2, MUM1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Negatief: Keratine, CD3, BCL6, </a:t>
            </a:r>
            <a:r>
              <a:rPr lang="nl-NL" sz="1200" b="0" i="0" u="none" strike="noStrike" kern="1200" baseline="0" dirty="0" err="1" smtClean="0">
                <a:solidFill>
                  <a:schemeClr val="tx1"/>
                </a:solidFill>
                <a:latin typeface="+mn-lt"/>
                <a:ea typeface="+mn-ea"/>
                <a:cs typeface="+mn-cs"/>
              </a:rPr>
              <a:t>TdT</a:t>
            </a:r>
            <a:r>
              <a:rPr lang="nl-NL" sz="1200" b="0" i="0" u="none" strike="noStrike" kern="1200" baseline="0" dirty="0" smtClean="0">
                <a:solidFill>
                  <a:schemeClr val="tx1"/>
                </a:solidFill>
                <a:latin typeface="+mn-lt"/>
                <a:ea typeface="+mn-ea"/>
                <a:cs typeface="+mn-cs"/>
              </a:rPr>
              <a:t>, CD5, CD23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De proliferatie-index bedraagt ca. 50%; de daadwerkelijke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proliferatie-index ligt vermoedelijk hoger (ki-67 is een relatief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instabiele kleuring).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Moleculair onderzoek :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Bij moleculair pathologisch onderzoek werd geen BCL-2, BCL-6, of c-</a:t>
            </a:r>
            <a:r>
              <a:rPr lang="nl-NL" sz="1200" b="0" i="0" u="none" strike="noStrike" kern="1200" baseline="0" dirty="0" err="1" smtClean="0">
                <a:solidFill>
                  <a:schemeClr val="tx1"/>
                </a:solidFill>
                <a:latin typeface="+mn-lt"/>
                <a:ea typeface="+mn-ea"/>
                <a:cs typeface="+mn-cs"/>
              </a:rPr>
              <a:t>Myc</a:t>
            </a: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translocatie gevonden.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Uit het lymfoom werd DNA </a:t>
            </a:r>
            <a:r>
              <a:rPr lang="nl-NL" sz="1200" b="0" i="0" u="none" strike="noStrike" kern="1200" baseline="0" dirty="0" err="1" smtClean="0">
                <a:solidFill>
                  <a:schemeClr val="tx1"/>
                </a:solidFill>
                <a:latin typeface="+mn-lt"/>
                <a:ea typeface="+mn-ea"/>
                <a:cs typeface="+mn-cs"/>
              </a:rPr>
              <a:t>geisoleerd</a:t>
            </a:r>
            <a:r>
              <a:rPr lang="nl-NL" sz="1200" b="0" i="0" u="none" strike="noStrike" kern="1200" baseline="0" dirty="0" smtClean="0">
                <a:solidFill>
                  <a:schemeClr val="tx1"/>
                </a:solidFill>
                <a:latin typeface="+mn-lt"/>
                <a:ea typeface="+mn-ea"/>
                <a:cs typeface="+mn-cs"/>
              </a:rPr>
              <a:t>. Bij PCR en nieuwe generatie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sequentieanalyse werd een pathogene mutatie in </a:t>
            </a:r>
            <a:r>
              <a:rPr lang="nl-NL" sz="1200" b="0" i="0" u="none" strike="noStrike" kern="1200" baseline="0" dirty="0" err="1" smtClean="0">
                <a:solidFill>
                  <a:schemeClr val="tx1"/>
                </a:solidFill>
                <a:latin typeface="+mn-lt"/>
                <a:ea typeface="+mn-ea"/>
                <a:cs typeface="+mn-cs"/>
              </a:rPr>
              <a:t>exon</a:t>
            </a:r>
            <a:r>
              <a:rPr lang="nl-NL" sz="1200" b="0" i="0" u="none" strike="noStrike" kern="1200" baseline="0" dirty="0" smtClean="0">
                <a:solidFill>
                  <a:schemeClr val="tx1"/>
                </a:solidFill>
                <a:latin typeface="+mn-lt"/>
                <a:ea typeface="+mn-ea"/>
                <a:cs typeface="+mn-cs"/>
              </a:rPr>
              <a:t> 5 van het CD79B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gen gevonden (c.590A&gt;G, p.Y197C) in 89% van de </a:t>
            </a:r>
            <a:r>
              <a:rPr lang="nl-NL" sz="1200" b="0" i="0" u="none" strike="noStrike" kern="1200" baseline="0" dirty="0" err="1" smtClean="0">
                <a:solidFill>
                  <a:schemeClr val="tx1"/>
                </a:solidFill>
                <a:latin typeface="+mn-lt"/>
                <a:ea typeface="+mn-ea"/>
                <a:cs typeface="+mn-cs"/>
              </a:rPr>
              <a:t>reads</a:t>
            </a:r>
            <a:r>
              <a:rPr lang="nl-NL" sz="1200" b="0" i="0" u="none" strike="noStrike" kern="1200" baseline="0" dirty="0" smtClean="0">
                <a:solidFill>
                  <a:schemeClr val="tx1"/>
                </a:solidFill>
                <a:latin typeface="+mn-lt"/>
                <a:ea typeface="+mn-ea"/>
                <a:cs typeface="+mn-cs"/>
              </a:rPr>
              <a:t>. Er werd geen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mutatie gevonden in </a:t>
            </a:r>
            <a:r>
              <a:rPr lang="nl-NL" sz="1200" b="0" i="0" u="none" strike="noStrike" kern="1200" baseline="0" dirty="0" err="1" smtClean="0">
                <a:solidFill>
                  <a:schemeClr val="tx1"/>
                </a:solidFill>
                <a:latin typeface="+mn-lt"/>
                <a:ea typeface="+mn-ea"/>
                <a:cs typeface="+mn-cs"/>
              </a:rPr>
              <a:t>exonen</a:t>
            </a:r>
            <a:r>
              <a:rPr lang="nl-NL" sz="1200" b="0" i="0" u="none" strike="noStrike" kern="1200" baseline="0" dirty="0" smtClean="0">
                <a:solidFill>
                  <a:schemeClr val="tx1"/>
                </a:solidFill>
                <a:latin typeface="+mn-lt"/>
                <a:ea typeface="+mn-ea"/>
                <a:cs typeface="+mn-cs"/>
              </a:rPr>
              <a:t> 3 en 5 van het MYD88 gen.</a:t>
            </a:r>
            <a:endParaRPr lang="nl-NL" dirty="0"/>
          </a:p>
        </p:txBody>
      </p:sp>
      <p:sp>
        <p:nvSpPr>
          <p:cNvPr id="4" name="Tijdelijke aanduiding voor dianummer 3"/>
          <p:cNvSpPr>
            <a:spLocks noGrp="1"/>
          </p:cNvSpPr>
          <p:nvPr>
            <p:ph type="sldNum" sz="quarter" idx="10"/>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A52475-002B-434F-B2B6-86D4AA102B9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736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r>
              <a:rPr lang="nl-NL" baseline="0" dirty="0" smtClean="0"/>
              <a:t>The </a:t>
            </a:r>
            <a:r>
              <a:rPr lang="nl-NL" baseline="0" dirty="0" err="1" smtClean="0"/>
              <a:t>second</a:t>
            </a:r>
            <a:r>
              <a:rPr lang="nl-NL" baseline="0" dirty="0" smtClean="0"/>
              <a:t> case is a 18 </a:t>
            </a:r>
            <a:r>
              <a:rPr lang="nl-NL" baseline="0" dirty="0" err="1" smtClean="0"/>
              <a:t>year</a:t>
            </a:r>
            <a:r>
              <a:rPr lang="nl-NL" baseline="0" dirty="0" smtClean="0"/>
              <a:t> </a:t>
            </a:r>
            <a:r>
              <a:rPr lang="nl-NL" baseline="0" dirty="0" err="1" smtClean="0"/>
              <a:t>old</a:t>
            </a:r>
            <a:r>
              <a:rPr lang="nl-NL" baseline="0" dirty="0" smtClean="0"/>
              <a:t> </a:t>
            </a:r>
            <a:r>
              <a:rPr lang="nl-NL" baseline="0" dirty="0" err="1" smtClean="0"/>
              <a:t>female</a:t>
            </a:r>
            <a:r>
              <a:rPr lang="nl-NL" baseline="0" dirty="0" smtClean="0"/>
              <a:t>. </a:t>
            </a:r>
            <a:r>
              <a:rPr lang="nl-NL" baseline="0" dirty="0" err="1" smtClean="0"/>
              <a:t>She</a:t>
            </a:r>
            <a:r>
              <a:rPr lang="nl-NL" baseline="0" dirty="0" smtClean="0"/>
              <a:t> </a:t>
            </a:r>
            <a:r>
              <a:rPr lang="nl-NL" baseline="0" dirty="0" err="1" smtClean="0"/>
              <a:t>presented</a:t>
            </a:r>
            <a:r>
              <a:rPr lang="nl-NL" baseline="0" dirty="0" smtClean="0"/>
              <a:t> </a:t>
            </a:r>
            <a:r>
              <a:rPr lang="nl-NL" baseline="0" dirty="0" err="1" smtClean="0"/>
              <a:t>with</a:t>
            </a:r>
            <a:r>
              <a:rPr lang="nl-NL" baseline="0" dirty="0" smtClean="0"/>
              <a:t> </a:t>
            </a:r>
            <a:r>
              <a:rPr lang="nl-NL" baseline="0" dirty="0" err="1" smtClean="0"/>
              <a:t>progressive</a:t>
            </a:r>
            <a:r>
              <a:rPr lang="nl-NL" baseline="0" dirty="0" smtClean="0"/>
              <a:t> </a:t>
            </a:r>
            <a:r>
              <a:rPr lang="nl-NL" baseline="0" dirty="0" err="1" smtClean="0"/>
              <a:t>tiredness</a:t>
            </a:r>
            <a:r>
              <a:rPr lang="nl-NL" baseline="0" dirty="0" smtClean="0"/>
              <a:t>, </a:t>
            </a:r>
            <a:r>
              <a:rPr lang="nl-NL" baseline="0" dirty="0" err="1" smtClean="0"/>
              <a:t>swelling</a:t>
            </a:r>
            <a:r>
              <a:rPr lang="nl-NL" baseline="0" dirty="0" smtClean="0"/>
              <a:t> of the face and </a:t>
            </a:r>
            <a:r>
              <a:rPr lang="nl-NL" baseline="0" dirty="0" err="1" smtClean="0"/>
              <a:t>general</a:t>
            </a:r>
            <a:r>
              <a:rPr lang="nl-NL" baseline="0" dirty="0" smtClean="0"/>
              <a:t> malaise. </a:t>
            </a:r>
            <a:r>
              <a:rPr lang="nl-NL" baseline="0" dirty="0" err="1" smtClean="0"/>
              <a:t>She</a:t>
            </a:r>
            <a:r>
              <a:rPr lang="nl-NL" baseline="0" dirty="0" smtClean="0"/>
              <a:t> </a:t>
            </a:r>
            <a:r>
              <a:rPr lang="nl-NL" baseline="0" dirty="0" err="1" smtClean="0"/>
              <a:t>also</a:t>
            </a:r>
            <a:r>
              <a:rPr lang="nl-NL" baseline="0" dirty="0" smtClean="0"/>
              <a:t> </a:t>
            </a:r>
            <a:r>
              <a:rPr lang="nl-NL" baseline="0" dirty="0" err="1" smtClean="0"/>
              <a:t>experienced</a:t>
            </a:r>
            <a:r>
              <a:rPr lang="nl-NL" baseline="0" dirty="0" smtClean="0"/>
              <a:t> a </a:t>
            </a:r>
            <a:r>
              <a:rPr lang="nl-NL" baseline="0" dirty="0" err="1" smtClean="0"/>
              <a:t>pressing</a:t>
            </a:r>
            <a:r>
              <a:rPr lang="nl-NL" baseline="0" dirty="0" smtClean="0"/>
              <a:t> feeling </a:t>
            </a:r>
            <a:r>
              <a:rPr lang="nl-NL" baseline="0" dirty="0" err="1" smtClean="0"/>
              <a:t>on</a:t>
            </a:r>
            <a:r>
              <a:rPr lang="nl-NL" baseline="0" dirty="0" smtClean="0"/>
              <a:t> her </a:t>
            </a:r>
            <a:r>
              <a:rPr lang="nl-NL" baseline="0" dirty="0" err="1" smtClean="0"/>
              <a:t>chest</a:t>
            </a:r>
            <a:r>
              <a:rPr lang="nl-NL" baseline="0" dirty="0" smtClean="0"/>
              <a:t> and </a:t>
            </a:r>
            <a:r>
              <a:rPr lang="nl-NL" baseline="0" dirty="0" err="1" smtClean="0"/>
              <a:t>she</a:t>
            </a:r>
            <a:r>
              <a:rPr lang="nl-NL" baseline="0" dirty="0" smtClean="0"/>
              <a:t> was </a:t>
            </a:r>
            <a:r>
              <a:rPr lang="nl-NL" baseline="0" dirty="0" err="1" smtClean="0"/>
              <a:t>couphing</a:t>
            </a:r>
            <a:r>
              <a:rPr lang="nl-NL" baseline="0" dirty="0" smtClean="0"/>
              <a:t>. </a:t>
            </a:r>
          </a:p>
          <a:p>
            <a:r>
              <a:rPr lang="nl-NL" baseline="0" dirty="0" err="1" smtClean="0"/>
              <a:t>There</a:t>
            </a:r>
            <a:r>
              <a:rPr lang="nl-NL" baseline="0" dirty="0" smtClean="0"/>
              <a:t> was as </a:t>
            </a:r>
            <a:r>
              <a:rPr lang="nl-NL" baseline="0" dirty="0" err="1" smtClean="0"/>
              <a:t>well</a:t>
            </a:r>
            <a:r>
              <a:rPr lang="nl-NL" baseline="0" dirty="0" smtClean="0"/>
              <a:t> </a:t>
            </a:r>
            <a:r>
              <a:rPr lang="nl-NL" baseline="0" dirty="0" err="1" smtClean="0"/>
              <a:t>dyspnoe</a:t>
            </a:r>
            <a:r>
              <a:rPr lang="nl-NL" baseline="0" dirty="0" smtClean="0"/>
              <a:t>, </a:t>
            </a:r>
            <a:r>
              <a:rPr lang="nl-NL" baseline="0" dirty="0" err="1" smtClean="0"/>
              <a:t>she</a:t>
            </a:r>
            <a:r>
              <a:rPr lang="nl-NL" baseline="0" dirty="0" smtClean="0"/>
              <a:t> had </a:t>
            </a:r>
            <a:r>
              <a:rPr lang="nl-NL" baseline="0" dirty="0" err="1" smtClean="0"/>
              <a:t>trouble</a:t>
            </a:r>
            <a:r>
              <a:rPr lang="nl-NL" baseline="0" dirty="0" smtClean="0"/>
              <a:t> </a:t>
            </a:r>
            <a:r>
              <a:rPr lang="nl-NL" baseline="0" dirty="0" err="1" smtClean="0"/>
              <a:t>with</a:t>
            </a:r>
            <a:r>
              <a:rPr lang="nl-NL" baseline="0" dirty="0" smtClean="0"/>
              <a:t> </a:t>
            </a:r>
            <a:r>
              <a:rPr lang="nl-NL" baseline="0" dirty="0" err="1" smtClean="0"/>
              <a:t>talking</a:t>
            </a:r>
            <a:r>
              <a:rPr lang="nl-NL" baseline="0" dirty="0" smtClean="0"/>
              <a:t> and </a:t>
            </a:r>
            <a:r>
              <a:rPr lang="nl-NL" baseline="0" dirty="0" err="1" smtClean="0"/>
              <a:t>walking</a:t>
            </a:r>
            <a:r>
              <a:rPr lang="nl-NL" baseline="0" dirty="0" smtClean="0"/>
              <a:t> at the </a:t>
            </a:r>
            <a:r>
              <a:rPr lang="nl-NL" baseline="0" dirty="0" err="1" smtClean="0"/>
              <a:t>same</a:t>
            </a:r>
            <a:r>
              <a:rPr lang="nl-NL" baseline="0" dirty="0" smtClean="0"/>
              <a:t> time. </a:t>
            </a:r>
          </a:p>
          <a:p>
            <a:r>
              <a:rPr lang="nl-NL" baseline="0" dirty="0" err="1" smtClean="0"/>
              <a:t>Physical</a:t>
            </a:r>
            <a:r>
              <a:rPr lang="nl-NL" baseline="0" dirty="0" smtClean="0"/>
              <a:t> </a:t>
            </a:r>
            <a:r>
              <a:rPr lang="nl-NL" baseline="0" dirty="0" err="1" smtClean="0"/>
              <a:t>examination</a:t>
            </a:r>
            <a:r>
              <a:rPr lang="nl-NL" baseline="0" dirty="0" smtClean="0"/>
              <a:t> was </a:t>
            </a:r>
            <a:r>
              <a:rPr lang="nl-NL" baseline="0" dirty="0" err="1" smtClean="0"/>
              <a:t>normal</a:t>
            </a:r>
            <a:r>
              <a:rPr lang="nl-NL" baseline="0" dirty="0" smtClean="0"/>
              <a:t> </a:t>
            </a:r>
            <a:r>
              <a:rPr lang="nl-NL" baseline="0" dirty="0" err="1" smtClean="0"/>
              <a:t>with</a:t>
            </a:r>
            <a:r>
              <a:rPr lang="nl-NL" baseline="0" dirty="0" smtClean="0"/>
              <a:t> </a:t>
            </a:r>
            <a:r>
              <a:rPr lang="nl-NL" baseline="0" dirty="0" err="1" smtClean="0"/>
              <a:t>no</a:t>
            </a:r>
            <a:r>
              <a:rPr lang="nl-NL" baseline="0" dirty="0" smtClean="0"/>
              <a:t> </a:t>
            </a:r>
            <a:r>
              <a:rPr lang="nl-NL" baseline="0" dirty="0" err="1" smtClean="0"/>
              <a:t>lymfadenopathy</a:t>
            </a:r>
            <a:r>
              <a:rPr lang="nl-NL" baseline="0" dirty="0" smtClean="0"/>
              <a:t>. </a:t>
            </a:r>
          </a:p>
          <a:p>
            <a:endParaRPr lang="nl-NL" baseline="0" dirty="0" smtClean="0"/>
          </a:p>
          <a:p>
            <a:r>
              <a:rPr lang="nl-NL" baseline="0" dirty="0" err="1" smtClean="0"/>
              <a:t>An</a:t>
            </a:r>
            <a:r>
              <a:rPr lang="nl-NL" baseline="0" dirty="0" smtClean="0"/>
              <a:t> </a:t>
            </a:r>
            <a:r>
              <a:rPr lang="nl-NL" baseline="0" dirty="0" err="1" smtClean="0"/>
              <a:t>X-ray</a:t>
            </a:r>
            <a:r>
              <a:rPr lang="nl-NL" baseline="0" dirty="0" smtClean="0"/>
              <a:t> of the thorax </a:t>
            </a:r>
            <a:r>
              <a:rPr lang="nl-NL" baseline="0" dirty="0" err="1" smtClean="0"/>
              <a:t>showed</a:t>
            </a:r>
            <a:r>
              <a:rPr lang="nl-NL" baseline="0" dirty="0" smtClean="0"/>
              <a:t> mediastinal </a:t>
            </a:r>
            <a:r>
              <a:rPr lang="nl-NL" baseline="0" dirty="0" err="1" smtClean="0"/>
              <a:t>widening</a:t>
            </a:r>
            <a:r>
              <a:rPr lang="nl-NL" baseline="0" dirty="0" smtClean="0"/>
              <a:t> and </a:t>
            </a:r>
            <a:r>
              <a:rPr lang="nl-NL" baseline="0" dirty="0" err="1" smtClean="0"/>
              <a:t>an</a:t>
            </a:r>
            <a:r>
              <a:rPr lang="nl-NL" baseline="0" dirty="0" smtClean="0"/>
              <a:t> </a:t>
            </a:r>
            <a:r>
              <a:rPr lang="nl-NL" baseline="0" dirty="0" err="1" smtClean="0"/>
              <a:t>enlarged</a:t>
            </a:r>
            <a:r>
              <a:rPr lang="nl-NL" baseline="0" dirty="0" smtClean="0"/>
              <a:t> </a:t>
            </a:r>
            <a:r>
              <a:rPr lang="nl-NL" baseline="0" dirty="0" err="1" smtClean="0"/>
              <a:t>heart</a:t>
            </a:r>
            <a:r>
              <a:rPr lang="nl-NL" baseline="0" dirty="0" smtClean="0"/>
              <a:t>. </a:t>
            </a:r>
          </a:p>
          <a:p>
            <a:endParaRPr lang="nl-NL" dirty="0"/>
          </a:p>
        </p:txBody>
      </p:sp>
      <p:sp>
        <p:nvSpPr>
          <p:cNvPr id="4" name="Tijdelijke aanduiding voor dianummer 3"/>
          <p:cNvSpPr>
            <a:spLocks noGrp="1"/>
          </p:cNvSpPr>
          <p:nvPr>
            <p:ph type="sldNum" sz="quarter" idx="10"/>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A52475-002B-434F-B2B6-86D4AA102B9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869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381000" y="685800"/>
            <a:ext cx="6096000" cy="3429000"/>
          </a:xfrm>
        </p:spPr>
      </p:sp>
      <p:sp>
        <p:nvSpPr>
          <p:cNvPr id="3" name="Tijdelijke aanduiding voor notities 2"/>
          <p:cNvSpPr>
            <a:spLocks noGrp="1"/>
          </p:cNvSpPr>
          <p:nvPr>
            <p:ph type="body" idx="1"/>
          </p:nvPr>
        </p:nvSpPr>
        <p:spPr/>
        <p:txBody>
          <a:bodyPr/>
          <a:lstStyle/>
          <a:p>
            <a:pPr rtl="0"/>
            <a:r>
              <a:rPr lang="nl-NL" sz="1200" b="0" i="0" u="none" strike="noStrike" kern="1200" baseline="0" dirty="0" smtClean="0">
                <a:solidFill>
                  <a:schemeClr val="tx1"/>
                </a:solidFill>
                <a:latin typeface="+mn-lt"/>
                <a:ea typeface="+mn-ea"/>
                <a:cs typeface="+mn-cs"/>
              </a:rPr>
              <a:t>PET CT </a:t>
            </a:r>
            <a:r>
              <a:rPr lang="nl-NL" sz="1200" b="0" i="0" u="none" strike="noStrike" kern="1200" baseline="0" dirty="0" err="1" smtClean="0">
                <a:solidFill>
                  <a:schemeClr val="tx1"/>
                </a:solidFill>
                <a:latin typeface="+mn-lt"/>
                <a:ea typeface="+mn-ea"/>
                <a:cs typeface="+mn-cs"/>
              </a:rPr>
              <a:t>showed</a:t>
            </a:r>
            <a:r>
              <a:rPr lang="nl-NL" sz="1200" b="0" i="0" u="none" strike="noStrike" kern="1200" baseline="0" dirty="0" smtClean="0">
                <a:solidFill>
                  <a:schemeClr val="tx1"/>
                </a:solidFill>
                <a:latin typeface="+mn-lt"/>
                <a:ea typeface="+mn-ea"/>
                <a:cs typeface="+mn-cs"/>
              </a:rPr>
              <a:t> a </a:t>
            </a:r>
            <a:r>
              <a:rPr lang="nl-NL" sz="1200" b="0" i="0" u="none" strike="noStrike" kern="1200" baseline="0" dirty="0" err="1" smtClean="0">
                <a:solidFill>
                  <a:schemeClr val="tx1"/>
                </a:solidFill>
                <a:latin typeface="+mn-lt"/>
                <a:ea typeface="+mn-ea"/>
                <a:cs typeface="+mn-cs"/>
              </a:rPr>
              <a:t>very</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large</a:t>
            </a:r>
            <a:r>
              <a:rPr lang="nl-NL" sz="1200" b="0" i="0" u="none" strike="noStrike" kern="1200" baseline="0" dirty="0" smtClean="0">
                <a:solidFill>
                  <a:schemeClr val="tx1"/>
                </a:solidFill>
                <a:latin typeface="+mn-lt"/>
                <a:ea typeface="+mn-ea"/>
                <a:cs typeface="+mn-cs"/>
              </a:rPr>
              <a:t> tumor in the </a:t>
            </a:r>
            <a:r>
              <a:rPr lang="nl-NL" sz="1200" b="0" i="0" u="none" strike="noStrike" kern="1200" baseline="0" dirty="0" err="1" smtClean="0">
                <a:solidFill>
                  <a:schemeClr val="tx1"/>
                </a:solidFill>
                <a:latin typeface="+mn-lt"/>
                <a:ea typeface="+mn-ea"/>
                <a:cs typeface="+mn-cs"/>
              </a:rPr>
              <a:t>mediastinum</a:t>
            </a:r>
            <a:r>
              <a:rPr lang="nl-NL" sz="1200" b="0" i="0" u="none" strike="noStrike" kern="1200" baseline="0" dirty="0" smtClean="0">
                <a:solidFill>
                  <a:schemeClr val="tx1"/>
                </a:solidFill>
                <a:latin typeface="+mn-lt"/>
                <a:ea typeface="+mn-ea"/>
                <a:cs typeface="+mn-cs"/>
              </a:rPr>
              <a:t> superior </a:t>
            </a:r>
            <a:r>
              <a:rPr lang="nl-NL" sz="1200" b="0" i="0" u="none" strike="noStrike" kern="1200" baseline="0" dirty="0" err="1" smtClean="0">
                <a:solidFill>
                  <a:schemeClr val="tx1"/>
                </a:solidFill>
                <a:latin typeface="+mn-lt"/>
                <a:ea typeface="+mn-ea"/>
                <a:cs typeface="+mn-cs"/>
              </a:rPr>
              <a:t>anterior</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estimated</a:t>
            </a:r>
            <a:r>
              <a:rPr lang="nl-NL" sz="1200" b="0" i="0" u="none" strike="noStrike" kern="1200" baseline="0" dirty="0" smtClean="0">
                <a:solidFill>
                  <a:schemeClr val="tx1"/>
                </a:solidFill>
                <a:latin typeface="+mn-lt"/>
                <a:ea typeface="+mn-ea"/>
                <a:cs typeface="+mn-cs"/>
              </a:rPr>
              <a:t> volume 750cc. </a:t>
            </a:r>
          </a:p>
          <a:p>
            <a:pPr rtl="0"/>
            <a:r>
              <a:rPr lang="nl-NL" sz="1200" b="0" i="0" u="none" strike="noStrike" kern="1200" baseline="0" dirty="0" err="1" smtClean="0">
                <a:solidFill>
                  <a:schemeClr val="tx1"/>
                </a:solidFill>
                <a:latin typeface="+mn-lt"/>
                <a:ea typeface="+mn-ea"/>
                <a:cs typeface="+mn-cs"/>
              </a:rPr>
              <a:t>There</a:t>
            </a:r>
            <a:r>
              <a:rPr lang="nl-NL" sz="1200" b="0" i="0" u="none" strike="noStrike" kern="1200" baseline="0" dirty="0" smtClean="0">
                <a:solidFill>
                  <a:schemeClr val="tx1"/>
                </a:solidFill>
                <a:latin typeface="+mn-lt"/>
                <a:ea typeface="+mn-ea"/>
                <a:cs typeface="+mn-cs"/>
              </a:rPr>
              <a:t> is </a:t>
            </a:r>
            <a:r>
              <a:rPr lang="nl-NL" sz="1200" b="0" i="0" u="none" strike="noStrike" kern="1200" baseline="0" dirty="0" err="1" smtClean="0">
                <a:solidFill>
                  <a:schemeClr val="tx1"/>
                </a:solidFill>
                <a:latin typeface="+mn-lt"/>
                <a:ea typeface="+mn-ea"/>
                <a:cs typeface="+mn-cs"/>
              </a:rPr>
              <a:t>involvement</a:t>
            </a:r>
            <a:r>
              <a:rPr lang="nl-NL" sz="1200" b="0" i="0" u="none" strike="noStrike" kern="1200" baseline="0" dirty="0" smtClean="0">
                <a:solidFill>
                  <a:schemeClr val="tx1"/>
                </a:solidFill>
                <a:latin typeface="+mn-lt"/>
                <a:ea typeface="+mn-ea"/>
                <a:cs typeface="+mn-cs"/>
              </a:rPr>
              <a:t> of the </a:t>
            </a:r>
            <a:r>
              <a:rPr lang="nl-NL" sz="1200" b="0" i="0" u="none" strike="noStrike" kern="1200" baseline="0" dirty="0" err="1" smtClean="0">
                <a:solidFill>
                  <a:schemeClr val="tx1"/>
                </a:solidFill>
                <a:latin typeface="+mn-lt"/>
                <a:ea typeface="+mn-ea"/>
                <a:cs typeface="+mn-cs"/>
              </a:rPr>
              <a:t>pericardium</a:t>
            </a:r>
            <a:r>
              <a:rPr lang="nl-NL" sz="1200" b="0" i="0" u="none" strike="noStrike" kern="1200" baseline="0" dirty="0" smtClean="0">
                <a:solidFill>
                  <a:schemeClr val="tx1"/>
                </a:solidFill>
                <a:latin typeface="+mn-lt"/>
                <a:ea typeface="+mn-ea"/>
                <a:cs typeface="+mn-cs"/>
              </a:rPr>
              <a:t> and right atrium. </a:t>
            </a:r>
            <a:r>
              <a:rPr lang="nl-NL" sz="1200" b="0" i="0" u="none" strike="noStrike" kern="1200" baseline="0" dirty="0" err="1" smtClean="0">
                <a:solidFill>
                  <a:schemeClr val="tx1"/>
                </a:solidFill>
                <a:latin typeface="+mn-lt"/>
                <a:ea typeface="+mn-ea"/>
                <a:cs typeface="+mn-cs"/>
              </a:rPr>
              <a:t>With</a:t>
            </a:r>
            <a:r>
              <a:rPr lang="nl-NL" sz="1200" b="0" i="0" u="none" strike="noStrike" kern="1200" baseline="0" dirty="0" smtClean="0">
                <a:solidFill>
                  <a:schemeClr val="tx1"/>
                </a:solidFill>
                <a:latin typeface="+mn-lt"/>
                <a:ea typeface="+mn-ea"/>
                <a:cs typeface="+mn-cs"/>
              </a:rPr>
              <a:t> a </a:t>
            </a:r>
            <a:r>
              <a:rPr lang="nl-NL" sz="1200" b="0" i="0" u="none" strike="noStrike" kern="1200" baseline="0" dirty="0" err="1" smtClean="0">
                <a:solidFill>
                  <a:schemeClr val="tx1"/>
                </a:solidFill>
                <a:latin typeface="+mn-lt"/>
                <a:ea typeface="+mn-ea"/>
                <a:cs typeface="+mn-cs"/>
              </a:rPr>
              <a:t>tumortrombus</a:t>
            </a:r>
            <a:r>
              <a:rPr lang="nl-NL" sz="1200" b="0" i="0" u="none" strike="noStrike" kern="1200" baseline="0" dirty="0" smtClean="0">
                <a:solidFill>
                  <a:schemeClr val="tx1"/>
                </a:solidFill>
                <a:latin typeface="+mn-lt"/>
                <a:ea typeface="+mn-ea"/>
                <a:cs typeface="+mn-cs"/>
              </a:rPr>
              <a:t> in the right atrium. </a:t>
            </a:r>
            <a:r>
              <a:rPr lang="nl-NL" sz="1200" b="0" i="0" u="none" strike="noStrike" kern="1200" baseline="0" dirty="0" err="1" smtClean="0">
                <a:solidFill>
                  <a:schemeClr val="tx1"/>
                </a:solidFill>
                <a:latin typeface="+mn-lt"/>
                <a:ea typeface="+mn-ea"/>
                <a:cs typeface="+mn-cs"/>
              </a:rPr>
              <a:t>There</a:t>
            </a:r>
            <a:r>
              <a:rPr lang="nl-NL" sz="1200" b="0" i="0" u="none" strike="noStrike" kern="1200" baseline="0" dirty="0" smtClean="0">
                <a:solidFill>
                  <a:schemeClr val="tx1"/>
                </a:solidFill>
                <a:latin typeface="+mn-lt"/>
                <a:ea typeface="+mn-ea"/>
                <a:cs typeface="+mn-cs"/>
              </a:rPr>
              <a:t> was </a:t>
            </a:r>
            <a:r>
              <a:rPr lang="nl-NL" sz="1200" b="0" i="0" u="none" strike="noStrike" kern="1200" baseline="0" dirty="0" err="1" smtClean="0">
                <a:solidFill>
                  <a:schemeClr val="tx1"/>
                </a:solidFill>
                <a:latin typeface="+mn-lt"/>
                <a:ea typeface="+mn-ea"/>
                <a:cs typeface="+mn-cs"/>
              </a:rPr>
              <a:t>pericardial</a:t>
            </a:r>
            <a:r>
              <a:rPr lang="nl-NL" sz="1200" b="0" i="0" u="none" strike="noStrike" kern="1200" baseline="0" dirty="0" smtClean="0">
                <a:solidFill>
                  <a:schemeClr val="tx1"/>
                </a:solidFill>
                <a:latin typeface="+mn-lt"/>
                <a:ea typeface="+mn-ea"/>
                <a:cs typeface="+mn-cs"/>
              </a:rPr>
              <a:t> and </a:t>
            </a:r>
            <a:r>
              <a:rPr lang="nl-NL" sz="1200" b="0" i="0" u="none" strike="noStrike" kern="1200" baseline="0" dirty="0" err="1" smtClean="0">
                <a:solidFill>
                  <a:schemeClr val="tx1"/>
                </a:solidFill>
                <a:latin typeface="+mn-lt"/>
                <a:ea typeface="+mn-ea"/>
                <a:cs typeface="+mn-cs"/>
              </a:rPr>
              <a:t>pleural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effusion</a:t>
            </a:r>
            <a:r>
              <a:rPr lang="nl-NL" sz="1200" b="0" i="0" u="none" strike="noStrike" kern="1200" baseline="0" dirty="0" smtClean="0">
                <a:solidFill>
                  <a:schemeClr val="tx1"/>
                </a:solidFill>
                <a:latin typeface="+mn-lt"/>
                <a:ea typeface="+mn-ea"/>
                <a:cs typeface="+mn-cs"/>
              </a:rPr>
              <a:t>. And the tumor </a:t>
            </a:r>
            <a:r>
              <a:rPr lang="nl-NL" sz="1200" b="0" i="0" u="none" strike="noStrike" kern="1200" baseline="0" dirty="0" err="1" smtClean="0">
                <a:solidFill>
                  <a:schemeClr val="tx1"/>
                </a:solidFill>
                <a:latin typeface="+mn-lt"/>
                <a:ea typeface="+mn-ea"/>
                <a:cs typeface="+mn-cs"/>
              </a:rPr>
              <a:t>caused</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compression</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on</a:t>
            </a:r>
            <a:r>
              <a:rPr lang="nl-NL" sz="1200" b="0" i="0" u="none" strike="noStrike" kern="1200" baseline="0" dirty="0" smtClean="0">
                <a:solidFill>
                  <a:schemeClr val="tx1"/>
                </a:solidFill>
                <a:latin typeface="+mn-lt"/>
                <a:ea typeface="+mn-ea"/>
                <a:cs typeface="+mn-cs"/>
              </a:rPr>
              <a:t> the </a:t>
            </a:r>
            <a:r>
              <a:rPr lang="nl-NL" sz="1200" b="0" i="0" u="none" strike="noStrike" kern="1200" baseline="0" dirty="0" err="1" smtClean="0">
                <a:solidFill>
                  <a:schemeClr val="tx1"/>
                </a:solidFill>
                <a:latin typeface="+mn-lt"/>
                <a:ea typeface="+mn-ea"/>
                <a:cs typeface="+mn-cs"/>
              </a:rPr>
              <a:t>left</a:t>
            </a:r>
            <a:r>
              <a:rPr lang="nl-NL" sz="1200" b="0" i="0" u="none" strike="noStrike" kern="1200" baseline="0" dirty="0" smtClean="0">
                <a:solidFill>
                  <a:schemeClr val="tx1"/>
                </a:solidFill>
                <a:latin typeface="+mn-lt"/>
                <a:ea typeface="+mn-ea"/>
                <a:cs typeface="+mn-cs"/>
              </a:rPr>
              <a:t> atrium, the </a:t>
            </a:r>
            <a:r>
              <a:rPr lang="nl-NL" sz="1200" b="0" i="0" u="none" strike="noStrike" kern="1200" baseline="0" dirty="0" err="1" smtClean="0">
                <a:solidFill>
                  <a:schemeClr val="tx1"/>
                </a:solidFill>
                <a:latin typeface="+mn-lt"/>
                <a:ea typeface="+mn-ea"/>
                <a:cs typeface="+mn-cs"/>
              </a:rPr>
              <a:t>pulmonal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artery</a:t>
            </a:r>
            <a:r>
              <a:rPr lang="nl-NL" sz="1200" b="0" i="0" u="none" strike="noStrike" kern="1200" baseline="0" dirty="0" smtClean="0">
                <a:solidFill>
                  <a:schemeClr val="tx1"/>
                </a:solidFill>
                <a:latin typeface="+mn-lt"/>
                <a:ea typeface="+mn-ea"/>
                <a:cs typeface="+mn-cs"/>
              </a:rPr>
              <a:t>, the </a:t>
            </a:r>
            <a:r>
              <a:rPr lang="nl-NL" sz="1200" b="0" i="0" u="none" strike="noStrike" kern="1200" baseline="0" dirty="0" err="1" smtClean="0">
                <a:solidFill>
                  <a:schemeClr val="tx1"/>
                </a:solidFill>
                <a:latin typeface="+mn-lt"/>
                <a:ea typeface="+mn-ea"/>
                <a:cs typeface="+mn-cs"/>
              </a:rPr>
              <a:t>vena</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pulmonalis</a:t>
            </a:r>
            <a:r>
              <a:rPr lang="nl-NL" sz="1200" b="0" i="0" u="none" strike="noStrike" kern="1200" baseline="0" dirty="0" smtClean="0">
                <a:solidFill>
                  <a:schemeClr val="tx1"/>
                </a:solidFill>
                <a:latin typeface="+mn-lt"/>
                <a:ea typeface="+mn-ea"/>
                <a:cs typeface="+mn-cs"/>
              </a:rPr>
              <a:t> and </a:t>
            </a:r>
            <a:r>
              <a:rPr lang="nl-NL" sz="1200" b="0" i="0" u="none" strike="noStrike" kern="1200" baseline="0" dirty="0" err="1" smtClean="0">
                <a:solidFill>
                  <a:schemeClr val="tx1"/>
                </a:solidFill>
                <a:latin typeface="+mn-lt"/>
                <a:ea typeface="+mn-ea"/>
                <a:cs typeface="+mn-cs"/>
              </a:rPr>
              <a:t>caused</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an</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occlusion</a:t>
            </a:r>
            <a:r>
              <a:rPr lang="nl-NL" sz="1200" b="0" i="0" u="none" strike="noStrike" kern="1200" baseline="0" dirty="0" smtClean="0">
                <a:solidFill>
                  <a:schemeClr val="tx1"/>
                </a:solidFill>
                <a:latin typeface="+mn-lt"/>
                <a:ea typeface="+mn-ea"/>
                <a:cs typeface="+mn-cs"/>
              </a:rPr>
              <a:t> of the </a:t>
            </a:r>
            <a:r>
              <a:rPr lang="nl-NL" sz="1200" b="0" i="0" u="none" strike="noStrike" kern="1200" baseline="0" dirty="0" err="1" smtClean="0">
                <a:solidFill>
                  <a:schemeClr val="tx1"/>
                </a:solidFill>
                <a:latin typeface="+mn-lt"/>
                <a:ea typeface="+mn-ea"/>
                <a:cs typeface="+mn-cs"/>
              </a:rPr>
              <a:t>vena</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cava</a:t>
            </a:r>
            <a:r>
              <a:rPr lang="nl-NL" sz="1200" b="0" i="0" u="none" strike="noStrike" kern="1200" baseline="0" dirty="0" smtClean="0">
                <a:solidFill>
                  <a:schemeClr val="tx1"/>
                </a:solidFill>
                <a:latin typeface="+mn-lt"/>
                <a:ea typeface="+mn-ea"/>
                <a:cs typeface="+mn-cs"/>
              </a:rPr>
              <a:t> superior and </a:t>
            </a:r>
            <a:r>
              <a:rPr lang="nl-NL" sz="1200" b="0" i="0" u="none" strike="noStrike" kern="1200" baseline="0" dirty="0" err="1" smtClean="0">
                <a:solidFill>
                  <a:schemeClr val="tx1"/>
                </a:solidFill>
                <a:latin typeface="+mn-lt"/>
                <a:ea typeface="+mn-ea"/>
                <a:cs typeface="+mn-cs"/>
              </a:rPr>
              <a:t>vena</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brachiocephalica</a:t>
            </a:r>
            <a:r>
              <a:rPr lang="nl-NL" sz="1200" b="0" i="0" u="none" strike="noStrike" kern="1200" baseline="0" dirty="0" smtClean="0">
                <a:solidFill>
                  <a:schemeClr val="tx1"/>
                </a:solidFill>
                <a:latin typeface="+mn-lt"/>
                <a:ea typeface="+mn-ea"/>
                <a:cs typeface="+mn-cs"/>
              </a:rPr>
              <a:t>. In the abdomen </a:t>
            </a:r>
            <a:r>
              <a:rPr lang="nl-NL" sz="1200" b="0" i="0" u="none" strike="noStrike" kern="1200" baseline="0" dirty="0" err="1" smtClean="0">
                <a:solidFill>
                  <a:schemeClr val="tx1"/>
                </a:solidFill>
                <a:latin typeface="+mn-lt"/>
                <a:ea typeface="+mn-ea"/>
                <a:cs typeface="+mn-cs"/>
              </a:rPr>
              <a:t>there</a:t>
            </a:r>
            <a:r>
              <a:rPr lang="nl-NL" sz="1200" b="0" i="0" u="none" strike="noStrike" kern="1200" baseline="0" dirty="0" smtClean="0">
                <a:solidFill>
                  <a:schemeClr val="tx1"/>
                </a:solidFill>
                <a:latin typeface="+mn-lt"/>
                <a:ea typeface="+mn-ea"/>
                <a:cs typeface="+mn-cs"/>
              </a:rPr>
              <a:t> was a suspect </a:t>
            </a:r>
            <a:r>
              <a:rPr lang="nl-NL" sz="1200" b="0" i="0" u="none" strike="noStrike" kern="1200" baseline="0" dirty="0" err="1" smtClean="0">
                <a:solidFill>
                  <a:schemeClr val="tx1"/>
                </a:solidFill>
                <a:latin typeface="+mn-lt"/>
                <a:ea typeface="+mn-ea"/>
                <a:cs typeface="+mn-cs"/>
              </a:rPr>
              <a:t>localisation</a:t>
            </a:r>
            <a:r>
              <a:rPr lang="nl-NL" sz="1200" b="0" i="0" u="none" strike="noStrike" kern="1200" baseline="0" dirty="0" smtClean="0">
                <a:solidFill>
                  <a:schemeClr val="tx1"/>
                </a:solidFill>
                <a:latin typeface="+mn-lt"/>
                <a:ea typeface="+mn-ea"/>
                <a:cs typeface="+mn-cs"/>
              </a:rPr>
              <a:t> in the right </a:t>
            </a:r>
            <a:r>
              <a:rPr lang="nl-NL" sz="1200" b="0" i="0" u="none" strike="noStrike" kern="1200" baseline="0" dirty="0" err="1" smtClean="0">
                <a:solidFill>
                  <a:schemeClr val="tx1"/>
                </a:solidFill>
                <a:latin typeface="+mn-lt"/>
                <a:ea typeface="+mn-ea"/>
                <a:cs typeface="+mn-cs"/>
              </a:rPr>
              <a:t>adrenal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gland</a:t>
            </a:r>
            <a:r>
              <a:rPr lang="nl-NL" sz="1200" b="0" i="0" u="none" strike="noStrike" kern="1200" baseline="0" dirty="0" smtClean="0">
                <a:solidFill>
                  <a:schemeClr val="tx1"/>
                </a:solidFill>
                <a:latin typeface="+mn-lt"/>
                <a:ea typeface="+mn-ea"/>
                <a:cs typeface="+mn-cs"/>
              </a:rPr>
              <a:t> and in the pancreas. </a:t>
            </a:r>
          </a:p>
          <a:p>
            <a:pPr rtl="0"/>
            <a:r>
              <a:rPr lang="nl-NL" sz="1200" b="0" i="0" u="none" strike="noStrike" kern="1200" baseline="0" dirty="0" smtClean="0">
                <a:solidFill>
                  <a:schemeClr val="tx1"/>
                </a:solidFill>
                <a:latin typeface="+mn-lt"/>
                <a:ea typeface="+mn-ea"/>
                <a:cs typeface="+mn-cs"/>
              </a:rPr>
              <a:t>A </a:t>
            </a:r>
            <a:r>
              <a:rPr lang="nl-NL" sz="1200" b="0" i="0" u="none" strike="noStrike" kern="1200" baseline="0" dirty="0" err="1" smtClean="0">
                <a:solidFill>
                  <a:schemeClr val="tx1"/>
                </a:solidFill>
                <a:latin typeface="+mn-lt"/>
                <a:ea typeface="+mn-ea"/>
                <a:cs typeface="+mn-cs"/>
              </a:rPr>
              <a:t>subsequent</a:t>
            </a:r>
            <a:r>
              <a:rPr lang="nl-NL" sz="1200" b="0" i="0" u="none" strike="noStrike" kern="1200" baseline="0" dirty="0" smtClean="0">
                <a:solidFill>
                  <a:schemeClr val="tx1"/>
                </a:solidFill>
                <a:latin typeface="+mn-lt"/>
                <a:ea typeface="+mn-ea"/>
                <a:cs typeface="+mn-cs"/>
              </a:rPr>
              <a:t> ultrasound of the </a:t>
            </a:r>
            <a:r>
              <a:rPr lang="nl-NL" sz="1200" b="0" i="0" u="none" strike="noStrike" kern="1200" baseline="0" dirty="0" err="1" smtClean="0">
                <a:solidFill>
                  <a:schemeClr val="tx1"/>
                </a:solidFill>
                <a:latin typeface="+mn-lt"/>
                <a:ea typeface="+mn-ea"/>
                <a:cs typeface="+mn-cs"/>
              </a:rPr>
              <a:t>heart</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showed</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compression</a:t>
            </a:r>
            <a:r>
              <a:rPr lang="nl-NL" sz="1200" b="0" i="0" u="none" strike="noStrike" kern="1200" baseline="0" dirty="0" smtClean="0">
                <a:solidFill>
                  <a:schemeClr val="tx1"/>
                </a:solidFill>
                <a:latin typeface="+mn-lt"/>
                <a:ea typeface="+mn-ea"/>
                <a:cs typeface="+mn-cs"/>
              </a:rPr>
              <a:t> of the right atrium and right </a:t>
            </a:r>
            <a:r>
              <a:rPr lang="nl-NL" sz="1200" b="0" i="0" u="none" strike="noStrike" kern="1200" baseline="0" dirty="0" err="1" smtClean="0">
                <a:solidFill>
                  <a:schemeClr val="tx1"/>
                </a:solidFill>
                <a:latin typeface="+mn-lt"/>
                <a:ea typeface="+mn-ea"/>
                <a:cs typeface="+mn-cs"/>
              </a:rPr>
              <a:t>pulmonary</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artery</a:t>
            </a:r>
            <a:r>
              <a:rPr lang="nl-NL" sz="1200" b="0" i="0" u="none" strike="noStrike" kern="1200" baseline="0" dirty="0" smtClean="0">
                <a:solidFill>
                  <a:schemeClr val="tx1"/>
                </a:solidFill>
                <a:latin typeface="+mn-lt"/>
                <a:ea typeface="+mn-ea"/>
                <a:cs typeface="+mn-cs"/>
              </a:rPr>
              <a:t>. </a:t>
            </a: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err="1" smtClean="0">
                <a:solidFill>
                  <a:schemeClr val="tx1"/>
                </a:solidFill>
                <a:latin typeface="+mn-lt"/>
                <a:ea typeface="+mn-ea"/>
                <a:cs typeface="+mn-cs"/>
              </a:rPr>
              <a:t>Histological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examination</a:t>
            </a:r>
            <a:r>
              <a:rPr lang="nl-NL" sz="1200" b="0" i="0" u="none" strike="noStrike" kern="1200" baseline="0" dirty="0" smtClean="0">
                <a:solidFill>
                  <a:schemeClr val="tx1"/>
                </a:solidFill>
                <a:latin typeface="+mn-lt"/>
                <a:ea typeface="+mn-ea"/>
                <a:cs typeface="+mn-cs"/>
              </a:rPr>
              <a:t> shows a </a:t>
            </a:r>
            <a:r>
              <a:rPr lang="nl-NL" sz="1200" b="0" i="0" u="none" strike="noStrike" kern="1200" baseline="0" dirty="0" err="1" smtClean="0">
                <a:solidFill>
                  <a:schemeClr val="tx1"/>
                </a:solidFill>
                <a:latin typeface="+mn-lt"/>
                <a:ea typeface="+mn-ea"/>
                <a:cs typeface="+mn-cs"/>
              </a:rPr>
              <a:t>localisation</a:t>
            </a:r>
            <a:r>
              <a:rPr lang="nl-NL" sz="1200" b="0" i="0" u="none" strike="noStrike" kern="1200" baseline="0" dirty="0" smtClean="0">
                <a:solidFill>
                  <a:schemeClr val="tx1"/>
                </a:solidFill>
                <a:latin typeface="+mn-lt"/>
                <a:ea typeface="+mn-ea"/>
                <a:cs typeface="+mn-cs"/>
              </a:rPr>
              <a:t> of a B </a:t>
            </a:r>
            <a:r>
              <a:rPr lang="nl-NL" sz="1200" b="0" i="0" u="none" strike="noStrike" kern="1200" baseline="0" dirty="0" err="1" smtClean="0">
                <a:solidFill>
                  <a:schemeClr val="tx1"/>
                </a:solidFill>
                <a:latin typeface="+mn-lt"/>
                <a:ea typeface="+mn-ea"/>
                <a:cs typeface="+mn-cs"/>
              </a:rPr>
              <a:t>cell</a:t>
            </a:r>
            <a:r>
              <a:rPr lang="nl-NL" sz="1200" b="0" i="0" u="none" strike="noStrike" kern="1200" baseline="0" dirty="0" smtClean="0">
                <a:solidFill>
                  <a:schemeClr val="tx1"/>
                </a:solidFill>
                <a:latin typeface="+mn-lt"/>
                <a:ea typeface="+mn-ea"/>
                <a:cs typeface="+mn-cs"/>
              </a:rPr>
              <a:t> non hodgkin lymfoom </a:t>
            </a:r>
            <a:r>
              <a:rPr lang="nl-NL" sz="1200" b="0" i="0" u="none" strike="noStrike" kern="1200" baseline="0" dirty="0" err="1" smtClean="0">
                <a:solidFill>
                  <a:schemeClr val="tx1"/>
                </a:solidFill>
                <a:latin typeface="+mn-lt"/>
                <a:ea typeface="+mn-ea"/>
                <a:cs typeface="+mn-cs"/>
              </a:rPr>
              <a:t>classified</a:t>
            </a:r>
            <a:r>
              <a:rPr lang="nl-NL" sz="1200" b="0" i="0" u="none" strike="noStrike" kern="1200" baseline="0" dirty="0" smtClean="0">
                <a:solidFill>
                  <a:schemeClr val="tx1"/>
                </a:solidFill>
                <a:latin typeface="+mn-lt"/>
                <a:ea typeface="+mn-ea"/>
                <a:cs typeface="+mn-cs"/>
              </a:rPr>
              <a:t> as </a:t>
            </a:r>
            <a:r>
              <a:rPr lang="nl-NL" sz="1200" b="0" i="0" u="none" strike="noStrike" kern="1200" baseline="0" dirty="0" err="1" smtClean="0">
                <a:solidFill>
                  <a:schemeClr val="tx1"/>
                </a:solidFill>
                <a:latin typeface="+mn-lt"/>
                <a:ea typeface="+mn-ea"/>
                <a:cs typeface="+mn-cs"/>
              </a:rPr>
              <a:t>primary</a:t>
            </a:r>
            <a:r>
              <a:rPr lang="nl-NL" sz="1200" b="0" i="0" u="none" strike="noStrike" kern="1200" baseline="0" dirty="0" smtClean="0">
                <a:solidFill>
                  <a:schemeClr val="tx1"/>
                </a:solidFill>
                <a:latin typeface="+mn-lt"/>
                <a:ea typeface="+mn-ea"/>
                <a:cs typeface="+mn-cs"/>
              </a:rPr>
              <a:t> mediastinal </a:t>
            </a:r>
            <a:r>
              <a:rPr lang="nl-NL" sz="1200" b="0" i="0" u="none" strike="noStrike" kern="1200" baseline="0" dirty="0" err="1" smtClean="0">
                <a:solidFill>
                  <a:schemeClr val="tx1"/>
                </a:solidFill>
                <a:latin typeface="+mn-lt"/>
                <a:ea typeface="+mn-ea"/>
                <a:cs typeface="+mn-cs"/>
              </a:rPr>
              <a:t>large</a:t>
            </a:r>
            <a:r>
              <a:rPr lang="nl-NL" sz="1200" b="0" i="0" u="none" strike="noStrike" kern="1200" baseline="0" dirty="0" smtClean="0">
                <a:solidFill>
                  <a:schemeClr val="tx1"/>
                </a:solidFill>
                <a:latin typeface="+mn-lt"/>
                <a:ea typeface="+mn-ea"/>
                <a:cs typeface="+mn-cs"/>
              </a:rPr>
              <a:t> B </a:t>
            </a:r>
            <a:r>
              <a:rPr lang="nl-NL" sz="1200" b="0" i="0" u="none" strike="noStrike" kern="1200" baseline="0" dirty="0" err="1" smtClean="0">
                <a:solidFill>
                  <a:schemeClr val="tx1"/>
                </a:solidFill>
                <a:latin typeface="+mn-lt"/>
                <a:ea typeface="+mn-ea"/>
                <a:cs typeface="+mn-cs"/>
              </a:rPr>
              <a:t>cell</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lymphoma</a:t>
            </a:r>
            <a:r>
              <a:rPr lang="nl-NL" sz="1200" b="0" i="0" u="none" strike="noStrike" kern="1200" baseline="0" dirty="0" smtClean="0">
                <a:solidFill>
                  <a:schemeClr val="tx1"/>
                </a:solidFill>
                <a:latin typeface="+mn-lt"/>
                <a:ea typeface="+mn-ea"/>
                <a:cs typeface="+mn-cs"/>
              </a:rPr>
              <a:t>. </a:t>
            </a:r>
          </a:p>
          <a:p>
            <a:pPr rtl="0"/>
            <a:endParaRPr lang="nl-NL" sz="1200" b="0" i="0" u="none" strike="noStrike" kern="1200" baseline="0" dirty="0" smtClean="0">
              <a:solidFill>
                <a:schemeClr val="tx1"/>
              </a:solidFill>
              <a:latin typeface="+mn-lt"/>
              <a:ea typeface="+mn-ea"/>
              <a:cs typeface="+mn-cs"/>
            </a:endParaRPr>
          </a:p>
          <a:p>
            <a:pPr rtl="0"/>
            <a:endParaRPr lang="nl-NL" sz="1200" b="0" i="0" u="none" strike="noStrike" kern="1200" baseline="0" dirty="0" smtClean="0">
              <a:solidFill>
                <a:schemeClr val="tx1"/>
              </a:solidFill>
              <a:latin typeface="+mn-lt"/>
              <a:ea typeface="+mn-ea"/>
              <a:cs typeface="+mn-cs"/>
            </a:endParaRPr>
          </a:p>
          <a:p>
            <a:pPr rtl="0"/>
            <a:endParaRPr lang="nl-NL" sz="1200" b="0" i="0" u="none" strike="noStrike" kern="1200" baseline="0" dirty="0" smtClean="0">
              <a:solidFill>
                <a:schemeClr val="tx1"/>
              </a:solidFill>
              <a:latin typeface="+mn-lt"/>
              <a:ea typeface="+mn-ea"/>
              <a:cs typeface="+mn-cs"/>
            </a:endParaRPr>
          </a:p>
          <a:p>
            <a:pPr rtl="0"/>
            <a:r>
              <a:rPr lang="nl-NL" sz="1200" b="0" i="0" u="none" strike="noStrike" kern="1200" baseline="0" dirty="0" smtClean="0">
                <a:solidFill>
                  <a:schemeClr val="tx1"/>
                </a:solidFill>
                <a:latin typeface="+mn-lt"/>
                <a:ea typeface="+mn-ea"/>
                <a:cs typeface="+mn-cs"/>
              </a:rPr>
              <a:t>Thorax:</a:t>
            </a:r>
          </a:p>
          <a:p>
            <a:pPr rtl="0"/>
            <a:r>
              <a:rPr lang="nl-NL" sz="1200" b="0" i="0" u="none" strike="noStrike" kern="1200" baseline="0" dirty="0" smtClean="0">
                <a:solidFill>
                  <a:schemeClr val="tx1"/>
                </a:solidFill>
                <a:latin typeface="+mn-lt"/>
                <a:ea typeface="+mn-ea"/>
                <a:cs typeface="+mn-cs"/>
              </a:rPr>
              <a:t>Groei van het intense inhomogeen FDG-opnemend proces in het voorste mediastinum maximale afmetingen het axiale vlak nu 15,9 x 10,4 (IMA 193/290) en dit was en 15,3 x 9,8 cm. Centrale </a:t>
            </a:r>
            <a:r>
              <a:rPr lang="nl-NL" sz="1200" b="0" i="0" u="none" strike="noStrike" kern="1200" baseline="0" dirty="0" err="1" smtClean="0">
                <a:solidFill>
                  <a:schemeClr val="tx1"/>
                </a:solidFill>
                <a:latin typeface="+mn-lt"/>
                <a:ea typeface="+mn-ea"/>
                <a:cs typeface="+mn-cs"/>
              </a:rPr>
              <a:t>hypodens</a:t>
            </a:r>
            <a:r>
              <a:rPr lang="nl-NL" sz="1200" b="0" i="0" u="none" strike="noStrike" kern="1200" baseline="0" dirty="0" smtClean="0">
                <a:solidFill>
                  <a:schemeClr val="tx1"/>
                </a:solidFill>
                <a:latin typeface="+mn-lt"/>
                <a:ea typeface="+mn-ea"/>
                <a:cs typeface="+mn-cs"/>
              </a:rPr>
              <a:t> en minde FDG opname passend bij necrose. Bekende uitbreiding in pericard en rechteratrium met tumor </a:t>
            </a:r>
            <a:r>
              <a:rPr lang="nl-NL" sz="1200" b="0" i="0" u="none" strike="noStrike" kern="1200" baseline="0" dirty="0" err="1" smtClean="0">
                <a:solidFill>
                  <a:schemeClr val="tx1"/>
                </a:solidFill>
                <a:latin typeface="+mn-lt"/>
                <a:ea typeface="+mn-ea"/>
                <a:cs typeface="+mn-cs"/>
              </a:rPr>
              <a:t>thrombus</a:t>
            </a:r>
            <a:r>
              <a:rPr lang="nl-NL" sz="1200" b="0" i="0" u="none" strike="noStrike" kern="1200" baseline="0" dirty="0" smtClean="0">
                <a:solidFill>
                  <a:schemeClr val="tx1"/>
                </a:solidFill>
                <a:latin typeface="+mn-lt"/>
                <a:ea typeface="+mn-ea"/>
                <a:cs typeface="+mn-cs"/>
              </a:rPr>
              <a:t> doorsnede van 2,8 cm in het rechteratrium (IMA 175/290). Toename van pericardvocht. Toename van shift van hart naar links. Hierbij compressie op het </a:t>
            </a:r>
            <a:r>
              <a:rPr lang="nl-NL" sz="1200" b="0" i="0" u="none" strike="noStrike" kern="1200" baseline="0" dirty="0" err="1" smtClean="0">
                <a:solidFill>
                  <a:schemeClr val="tx1"/>
                </a:solidFill>
                <a:latin typeface="+mn-lt"/>
                <a:ea typeface="+mn-ea"/>
                <a:cs typeface="+mn-cs"/>
              </a:rPr>
              <a:t>linkeratrium</a:t>
            </a:r>
            <a:r>
              <a:rPr lang="nl-NL" sz="1200" b="0" i="0" u="none" strike="noStrike" kern="1200" baseline="0" dirty="0" smtClean="0">
                <a:solidFill>
                  <a:schemeClr val="tx1"/>
                </a:solidFill>
                <a:latin typeface="+mn-lt"/>
                <a:ea typeface="+mn-ea"/>
                <a:cs typeface="+mn-cs"/>
              </a:rPr>
              <a:t> en de vena en </a:t>
            </a:r>
            <a:r>
              <a:rPr lang="nl-NL" sz="1200" b="0" i="0" u="none" strike="noStrike" kern="1200" baseline="0" dirty="0" err="1" smtClean="0">
                <a:solidFill>
                  <a:schemeClr val="tx1"/>
                </a:solidFill>
                <a:latin typeface="+mn-lt"/>
                <a:ea typeface="+mn-ea"/>
                <a:cs typeface="+mn-cs"/>
              </a:rPr>
              <a:t>arteria</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pulmonalis</a:t>
            </a:r>
            <a:r>
              <a:rPr lang="nl-NL" sz="1200" b="0" i="0" u="none" strike="noStrike" kern="1200" baseline="0" dirty="0" smtClean="0">
                <a:solidFill>
                  <a:schemeClr val="tx1"/>
                </a:solidFill>
                <a:latin typeface="+mn-lt"/>
                <a:ea typeface="+mn-ea"/>
                <a:cs typeface="+mn-cs"/>
              </a:rPr>
              <a:t> rechts.  Occlusie vena cava superior en de vena </a:t>
            </a:r>
            <a:r>
              <a:rPr lang="nl-NL" sz="1200" b="0" i="0" u="none" strike="noStrike" kern="1200" baseline="0" dirty="0" err="1" smtClean="0">
                <a:solidFill>
                  <a:schemeClr val="tx1"/>
                </a:solidFill>
                <a:latin typeface="+mn-lt"/>
                <a:ea typeface="+mn-ea"/>
                <a:cs typeface="+mn-cs"/>
              </a:rPr>
              <a:t>brachiocephalica</a:t>
            </a:r>
            <a:r>
              <a:rPr lang="nl-NL" sz="1200" b="0" i="0" u="none" strike="noStrike" kern="1200" baseline="0" dirty="0" smtClean="0">
                <a:solidFill>
                  <a:schemeClr val="tx1"/>
                </a:solidFill>
                <a:latin typeface="+mn-lt"/>
                <a:ea typeface="+mn-ea"/>
                <a:cs typeface="+mn-cs"/>
              </a:rPr>
              <a:t> rechts. Compressie </a:t>
            </a:r>
            <a:r>
              <a:rPr lang="nl-NL" sz="1200" b="0" i="0" u="none" strike="noStrike" kern="1200" baseline="0" dirty="0" err="1" smtClean="0">
                <a:solidFill>
                  <a:schemeClr val="tx1"/>
                </a:solidFill>
                <a:latin typeface="+mn-lt"/>
                <a:ea typeface="+mn-ea"/>
                <a:cs typeface="+mn-cs"/>
              </a:rPr>
              <a:t>carina</a:t>
            </a:r>
            <a:r>
              <a:rPr lang="nl-NL" sz="1200" b="0" i="0" u="none" strike="noStrike" kern="1200" baseline="0" dirty="0" smtClean="0">
                <a:solidFill>
                  <a:schemeClr val="tx1"/>
                </a:solidFill>
                <a:latin typeface="+mn-lt"/>
                <a:ea typeface="+mn-ea"/>
                <a:cs typeface="+mn-cs"/>
              </a:rPr>
              <a:t> en beide hoofdbronchiën rechts meer dan links. Toename pleuravocht rechts. Toename obstructie en compressie-atelectase R long. Verdikte </a:t>
            </a:r>
            <a:r>
              <a:rPr lang="nl-NL" sz="1200" b="0" i="0" u="none" strike="noStrike" kern="1200" baseline="0" dirty="0" err="1" smtClean="0">
                <a:solidFill>
                  <a:schemeClr val="tx1"/>
                </a:solidFill>
                <a:latin typeface="+mn-lt"/>
                <a:ea typeface="+mn-ea"/>
                <a:cs typeface="+mn-cs"/>
              </a:rPr>
              <a:t>interlobulaire</a:t>
            </a:r>
            <a:r>
              <a:rPr lang="nl-NL" sz="1200" b="0" i="0" u="none" strike="noStrike" kern="1200" baseline="0" dirty="0" smtClean="0">
                <a:solidFill>
                  <a:schemeClr val="tx1"/>
                </a:solidFill>
                <a:latin typeface="+mn-lt"/>
                <a:ea typeface="+mn-ea"/>
                <a:cs typeface="+mn-cs"/>
              </a:rPr>
              <a:t> septa in de rechterbovenkwab passend bij stuwing door afvloedbelemmering. Wigvormige consolidatie perifeer in rechterbovenkwab is verplaatst onder invloed van compressie qua omvang toegenomen.</a:t>
            </a:r>
          </a:p>
          <a:p>
            <a:pPr rtl="0"/>
            <a:r>
              <a:rPr lang="nl-NL" sz="1200" b="0" i="0" u="none" strike="noStrike" kern="1200" baseline="0" dirty="0" smtClean="0">
                <a:solidFill>
                  <a:schemeClr val="tx1"/>
                </a:solidFill>
                <a:latin typeface="+mn-lt"/>
                <a:ea typeface="+mn-ea"/>
                <a:cs typeface="+mn-cs"/>
              </a:rPr>
              <a:t>Normale </a:t>
            </a:r>
            <a:r>
              <a:rPr lang="nl-NL" sz="1200" b="0" i="0" u="none" strike="noStrike" kern="1200" baseline="0" dirty="0" err="1" smtClean="0">
                <a:solidFill>
                  <a:schemeClr val="tx1"/>
                </a:solidFill>
                <a:latin typeface="+mn-lt"/>
                <a:ea typeface="+mn-ea"/>
                <a:cs typeface="+mn-cs"/>
              </a:rPr>
              <a:t>luchthoudendheid</a:t>
            </a:r>
            <a:r>
              <a:rPr lang="nl-NL" sz="1200" b="0" i="0" u="none" strike="noStrike" kern="1200" baseline="0" dirty="0" smtClean="0">
                <a:solidFill>
                  <a:schemeClr val="tx1"/>
                </a:solidFill>
                <a:latin typeface="+mn-lt"/>
                <a:ea typeface="+mn-ea"/>
                <a:cs typeface="+mn-cs"/>
              </a:rPr>
              <a:t> van de linkerlong.</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Abdomen:</a:t>
            </a:r>
          </a:p>
          <a:p>
            <a:pPr rtl="0"/>
            <a:r>
              <a:rPr lang="nl-NL" sz="1200" b="0" i="0" u="none" strike="noStrike" kern="1200" baseline="0" dirty="0" smtClean="0">
                <a:solidFill>
                  <a:schemeClr val="tx1"/>
                </a:solidFill>
                <a:latin typeface="+mn-lt"/>
                <a:ea typeface="+mn-ea"/>
                <a:cs typeface="+mn-cs"/>
              </a:rPr>
              <a:t>Focale intense FDG-opname net craniaal en caudaal van de rechterbijnier doorsnede 0,7 cm (IMA 133, 147/290) dit was 0,6 cm.</a:t>
            </a:r>
          </a:p>
          <a:p>
            <a:pPr rtl="0"/>
            <a:r>
              <a:rPr lang="nl-NL" sz="1200" b="0" i="0" u="none" strike="noStrike" kern="1200" baseline="0" dirty="0" smtClean="0">
                <a:solidFill>
                  <a:schemeClr val="tx1"/>
                </a:solidFill>
                <a:latin typeface="+mn-lt"/>
                <a:ea typeface="+mn-ea"/>
                <a:cs typeface="+mn-cs"/>
              </a:rPr>
              <a:t>Versterkte </a:t>
            </a:r>
            <a:r>
              <a:rPr lang="nl-NL" sz="1200" b="0" i="0" u="none" strike="noStrike" kern="1200" baseline="0" dirty="0" err="1" smtClean="0">
                <a:solidFill>
                  <a:schemeClr val="tx1"/>
                </a:solidFill>
                <a:latin typeface="+mn-lt"/>
                <a:ea typeface="+mn-ea"/>
                <a:cs typeface="+mn-cs"/>
              </a:rPr>
              <a:t>aankleuring</a:t>
            </a:r>
            <a:r>
              <a:rPr lang="nl-NL" sz="1200" b="0" i="0" u="none" strike="noStrike" kern="1200" baseline="0" dirty="0" smtClean="0">
                <a:solidFill>
                  <a:schemeClr val="tx1"/>
                </a:solidFill>
                <a:latin typeface="+mn-lt"/>
                <a:ea typeface="+mn-ea"/>
                <a:cs typeface="+mn-cs"/>
              </a:rPr>
              <a:t> met intense FDG-opname in het corpus van het pancreas direct aangrenzend </a:t>
            </a:r>
            <a:r>
              <a:rPr lang="nl-NL" sz="1200" b="0" i="0" u="none" strike="noStrike" kern="1200" baseline="0" dirty="0" err="1" smtClean="0">
                <a:solidFill>
                  <a:schemeClr val="tx1"/>
                </a:solidFill>
                <a:latin typeface="+mn-lt"/>
                <a:ea typeface="+mn-ea"/>
                <a:cs typeface="+mn-cs"/>
              </a:rPr>
              <a:t>hypodens</a:t>
            </a:r>
            <a:r>
              <a:rPr lang="nl-NL" sz="1200" b="0" i="0" u="none" strike="noStrike" kern="1200" baseline="0" dirty="0" smtClean="0">
                <a:solidFill>
                  <a:schemeClr val="tx1"/>
                </a:solidFill>
                <a:latin typeface="+mn-lt"/>
                <a:ea typeface="+mn-ea"/>
                <a:cs typeface="+mn-cs"/>
              </a:rPr>
              <a:t> gebied mogelijk oedeem. FDG-opname blijft een doorsnede van 1,9 cm (IMA 122/290). Op de grens van pancreasstaart en maag streepvormige intense FDG-opname zonder  substraat op CT. Dit gebied is positief op NAC opname. Soortgelijke focale minder intense FDG-opname langs de fundus/corpus van de maag (IMA 127, 152/290).</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 In de lever en milt fysiologische FDG opname. Normaal aspect van bijnieren en nieren. Para hart, para-iliacaal en mesenteriaal geen vergrote lymfeklieren. Verhoogde FDG-opname het </a:t>
            </a:r>
            <a:r>
              <a:rPr lang="nl-NL" sz="1200" b="0" i="0" u="none" strike="noStrike" kern="1200" baseline="0" dirty="0" err="1" smtClean="0">
                <a:solidFill>
                  <a:schemeClr val="tx1"/>
                </a:solidFill>
                <a:latin typeface="+mn-lt"/>
                <a:ea typeface="+mn-ea"/>
                <a:cs typeface="+mn-cs"/>
              </a:rPr>
              <a:t>rectosigmoïd</a:t>
            </a:r>
            <a:r>
              <a:rPr lang="nl-NL" sz="1200" b="0" i="0" u="none" strike="noStrike" kern="1200" baseline="0" dirty="0" smtClean="0">
                <a:solidFill>
                  <a:schemeClr val="tx1"/>
                </a:solidFill>
                <a:latin typeface="+mn-lt"/>
                <a:ea typeface="+mn-ea"/>
                <a:cs typeface="+mn-cs"/>
              </a:rPr>
              <a:t> (IMA 61/290). Normaal aspect van uterus en adnexen. Spoor vocht in Douglas. </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Skelet:</a:t>
            </a:r>
          </a:p>
          <a:p>
            <a:pPr rtl="0"/>
            <a:r>
              <a:rPr lang="nl-NL" sz="1200" b="0" i="0" u="none" strike="noStrike" kern="1200" baseline="0" dirty="0" smtClean="0">
                <a:solidFill>
                  <a:schemeClr val="tx1"/>
                </a:solidFill>
                <a:latin typeface="+mn-lt"/>
                <a:ea typeface="+mn-ea"/>
                <a:cs typeface="+mn-cs"/>
              </a:rPr>
              <a:t>Geen lymfoomlokalisaties.</a:t>
            </a:r>
          </a:p>
          <a:p>
            <a:pPr rtl="0"/>
            <a:r>
              <a:rPr lang="nl-NL" sz="1200" b="0" i="0" u="none" strike="noStrike" kern="1200" baseline="0" dirty="0" smtClean="0">
                <a:solidFill>
                  <a:schemeClr val="tx1"/>
                </a:solidFill>
                <a:latin typeface="+mn-lt"/>
                <a:ea typeface="+mn-ea"/>
                <a:cs typeface="+mn-cs"/>
              </a:rPr>
              <a:t> </a:t>
            </a:r>
          </a:p>
          <a:p>
            <a:pPr rtl="0"/>
            <a:r>
              <a:rPr lang="nl-NL" sz="1200" b="0" i="0" u="none" strike="noStrike" kern="1200" baseline="0" dirty="0" smtClean="0">
                <a:solidFill>
                  <a:schemeClr val="tx1"/>
                </a:solidFill>
                <a:latin typeface="+mn-lt"/>
                <a:ea typeface="+mn-ea"/>
                <a:cs typeface="+mn-cs"/>
              </a:rPr>
              <a:t>Conclusie:</a:t>
            </a:r>
          </a:p>
          <a:p>
            <a:pPr rtl="0"/>
            <a:r>
              <a:rPr lang="nl-NL" sz="1200" b="0" i="0" u="none" strike="noStrike" kern="1200" baseline="0" dirty="0" smtClean="0">
                <a:solidFill>
                  <a:schemeClr val="tx1"/>
                </a:solidFill>
                <a:latin typeface="+mn-lt"/>
                <a:ea typeface="+mn-ea"/>
                <a:cs typeface="+mn-cs"/>
              </a:rPr>
              <a:t>1) Zeer groot invasief groeiend intens metabool actief ruimte-innemend proces in het voorste mediastinum met invasie van pericard en rechteratrium, compressie op </a:t>
            </a:r>
            <a:r>
              <a:rPr lang="nl-NL" sz="1200" b="0" i="0" u="none" strike="noStrike" kern="1200" baseline="0" dirty="0" err="1" smtClean="0">
                <a:solidFill>
                  <a:schemeClr val="tx1"/>
                </a:solidFill>
                <a:latin typeface="+mn-lt"/>
                <a:ea typeface="+mn-ea"/>
                <a:cs typeface="+mn-cs"/>
              </a:rPr>
              <a:t>linkeratrium</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arteria</a:t>
            </a:r>
            <a:r>
              <a:rPr lang="nl-NL" sz="1200" b="0" i="0" u="none" strike="noStrike" kern="1200" baseline="0" dirty="0" smtClean="0">
                <a:solidFill>
                  <a:schemeClr val="tx1"/>
                </a:solidFill>
                <a:latin typeface="+mn-lt"/>
                <a:ea typeface="+mn-ea"/>
                <a:cs typeface="+mn-cs"/>
              </a:rPr>
              <a:t>, vena </a:t>
            </a:r>
            <a:r>
              <a:rPr lang="nl-NL" sz="1200" b="0" i="0" u="none" strike="noStrike" kern="1200" baseline="0" dirty="0" err="1" smtClean="0">
                <a:solidFill>
                  <a:schemeClr val="tx1"/>
                </a:solidFill>
                <a:latin typeface="+mn-lt"/>
                <a:ea typeface="+mn-ea"/>
                <a:cs typeface="+mn-cs"/>
              </a:rPr>
              <a:t>pulmonalis</a:t>
            </a:r>
            <a:r>
              <a:rPr lang="nl-NL" sz="1200" b="0" i="0" u="none" strike="noStrike" kern="1200" baseline="0" dirty="0" smtClean="0">
                <a:solidFill>
                  <a:schemeClr val="tx1"/>
                </a:solidFill>
                <a:latin typeface="+mn-lt"/>
                <a:ea typeface="+mn-ea"/>
                <a:cs typeface="+mn-cs"/>
              </a:rPr>
              <a:t> rechts en </a:t>
            </a:r>
            <a:r>
              <a:rPr lang="nl-NL" sz="1200" b="0" i="0" u="none" strike="noStrike" kern="1200" baseline="0" dirty="0" err="1" smtClean="0">
                <a:solidFill>
                  <a:schemeClr val="tx1"/>
                </a:solidFill>
                <a:latin typeface="+mn-lt"/>
                <a:ea typeface="+mn-ea"/>
                <a:cs typeface="+mn-cs"/>
              </a:rPr>
              <a:t>hoofdbronchien</a:t>
            </a:r>
            <a:r>
              <a:rPr lang="nl-NL" sz="1200" b="0" i="0" u="none" strike="noStrike" kern="1200" baseline="0" dirty="0" smtClean="0">
                <a:solidFill>
                  <a:schemeClr val="tx1"/>
                </a:solidFill>
                <a:latin typeface="+mn-lt"/>
                <a:ea typeface="+mn-ea"/>
                <a:cs typeface="+mn-cs"/>
              </a:rPr>
              <a:t>. Occlusie VCS. Passend bij bekend B-cel lymfoom.</a:t>
            </a:r>
          </a:p>
          <a:p>
            <a:pPr rtl="0"/>
            <a:r>
              <a:rPr lang="nl-NL" sz="1200" b="0" i="0" u="none" strike="noStrike" kern="1200" baseline="0" dirty="0" smtClean="0">
                <a:solidFill>
                  <a:schemeClr val="tx1"/>
                </a:solidFill>
                <a:latin typeface="+mn-lt"/>
                <a:ea typeface="+mn-ea"/>
                <a:cs typeface="+mn-cs"/>
              </a:rPr>
              <a:t>2) Bekend </a:t>
            </a:r>
            <a:r>
              <a:rPr lang="nl-NL" sz="1200" b="0" i="0" u="none" strike="noStrike" kern="1200" baseline="0" dirty="0" err="1" smtClean="0">
                <a:solidFill>
                  <a:schemeClr val="tx1"/>
                </a:solidFill>
                <a:latin typeface="+mn-lt"/>
                <a:ea typeface="+mn-ea"/>
                <a:cs typeface="+mn-cs"/>
              </a:rPr>
              <a:t>tumorthrombus</a:t>
            </a:r>
            <a:r>
              <a:rPr lang="nl-NL" sz="1200" b="0" i="0" u="none" strike="noStrike" kern="1200" baseline="0" dirty="0" smtClean="0">
                <a:solidFill>
                  <a:schemeClr val="tx1"/>
                </a:solidFill>
                <a:latin typeface="+mn-lt"/>
                <a:ea typeface="+mn-ea"/>
                <a:cs typeface="+mn-cs"/>
              </a:rPr>
              <a:t> in de rechteratrium.</a:t>
            </a:r>
          </a:p>
          <a:p>
            <a:pPr rtl="0"/>
            <a:r>
              <a:rPr lang="nl-NL" sz="1200" b="0" i="0" u="none" strike="noStrike" kern="1200" baseline="0" dirty="0" smtClean="0">
                <a:solidFill>
                  <a:schemeClr val="tx1"/>
                </a:solidFill>
                <a:latin typeface="+mn-lt"/>
                <a:ea typeface="+mn-ea"/>
                <a:cs typeface="+mn-cs"/>
              </a:rPr>
              <a:t>3) Toename pericard en pleuravocht.</a:t>
            </a:r>
          </a:p>
          <a:p>
            <a:pPr rtl="0"/>
            <a:r>
              <a:rPr lang="nl-NL" sz="1200" b="0" i="0" u="none" strike="noStrike" kern="1200" baseline="0" dirty="0" smtClean="0">
                <a:solidFill>
                  <a:schemeClr val="tx1"/>
                </a:solidFill>
                <a:latin typeface="+mn-lt"/>
                <a:ea typeface="+mn-ea"/>
                <a:cs typeface="+mn-cs"/>
              </a:rPr>
              <a:t>4) Verdenking lymfoomlokalisatie in corpus van het pancreas met aangrenzend oedeem.</a:t>
            </a:r>
          </a:p>
          <a:p>
            <a:pPr rtl="0"/>
            <a:r>
              <a:rPr lang="nl-NL" sz="1200" b="0" i="0" u="none" strike="noStrike" kern="1200" baseline="0" dirty="0" smtClean="0">
                <a:solidFill>
                  <a:schemeClr val="tx1"/>
                </a:solidFill>
                <a:latin typeface="+mn-lt"/>
                <a:ea typeface="+mn-ea"/>
                <a:cs typeface="+mn-cs"/>
              </a:rPr>
              <a:t>5) Matige actieve niet vergrote lymfeklieren rond de rechterbijnier. Mogelijk lymfoomlokalisaties.</a:t>
            </a:r>
          </a:p>
          <a:p>
            <a:pPr rtl="0"/>
            <a:r>
              <a:rPr lang="nl-NL" sz="1200" b="0" i="0" u="none" strike="noStrike" kern="1200" baseline="0" dirty="0" smtClean="0">
                <a:solidFill>
                  <a:schemeClr val="tx1"/>
                </a:solidFill>
                <a:latin typeface="+mn-lt"/>
                <a:ea typeface="+mn-ea"/>
                <a:cs typeface="+mn-cs"/>
              </a:rPr>
              <a:t>6) Toename wigvormige consolidatie rechterbovenkwab d.d. longinfarct post obstructie pneumonie. Tevens toename tekenen van stuwing voor afvloedbelemmering.</a:t>
            </a:r>
          </a:p>
          <a:p>
            <a:pPr rtl="0"/>
            <a:r>
              <a:rPr lang="nl-NL" sz="1200" b="0" i="0" u="none" strike="noStrike" kern="1200" baseline="0" dirty="0" smtClean="0">
                <a:solidFill>
                  <a:schemeClr val="tx1"/>
                </a:solidFill>
                <a:latin typeface="+mn-lt"/>
                <a:ea typeface="+mn-ea"/>
                <a:cs typeface="+mn-cs"/>
              </a:rPr>
              <a:t>Biopten laesie mediastinum: lokalisatie B-cel non-Hodgkinlymfoom, mede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gezien de </a:t>
            </a:r>
            <a:r>
              <a:rPr lang="nl-NL" sz="1200" b="0" i="0" u="none" strike="noStrike" kern="1200" baseline="0" dirty="0" err="1" smtClean="0">
                <a:solidFill>
                  <a:schemeClr val="tx1"/>
                </a:solidFill>
                <a:latin typeface="+mn-lt"/>
                <a:ea typeface="+mn-ea"/>
                <a:cs typeface="+mn-cs"/>
              </a:rPr>
              <a:t>aankleuring</a:t>
            </a:r>
            <a:r>
              <a:rPr lang="nl-NL" sz="1200" b="0" i="0" u="none" strike="noStrike" kern="1200" baseline="0" dirty="0" smtClean="0">
                <a:solidFill>
                  <a:schemeClr val="tx1"/>
                </a:solidFill>
                <a:latin typeface="+mn-lt"/>
                <a:ea typeface="+mn-ea"/>
                <a:cs typeface="+mn-cs"/>
              </a:rPr>
              <a:t> met CD23 en de lokalisatie in het mediastinum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bij voorkeur te classificeren als primair mediastinaal (</a:t>
            </a:r>
            <a:r>
              <a:rPr lang="nl-NL" sz="1200" b="0" i="0" u="none" strike="noStrike" kern="1200" baseline="0" dirty="0" err="1" smtClean="0">
                <a:solidFill>
                  <a:schemeClr val="tx1"/>
                </a:solidFill>
                <a:latin typeface="+mn-lt"/>
                <a:ea typeface="+mn-ea"/>
                <a:cs typeface="+mn-cs"/>
              </a:rPr>
              <a:t>thymisch</a:t>
            </a: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err="1" smtClean="0">
                <a:solidFill>
                  <a:schemeClr val="tx1"/>
                </a:solidFill>
                <a:latin typeface="+mn-lt"/>
                <a:ea typeface="+mn-ea"/>
                <a:cs typeface="+mn-cs"/>
              </a:rPr>
              <a:t>grootcellig</a:t>
            </a:r>
            <a:r>
              <a:rPr lang="nl-NL" sz="1200" b="0" i="0" u="none" strike="noStrike" kern="1200" baseline="0" dirty="0" smtClean="0">
                <a:solidFill>
                  <a:schemeClr val="tx1"/>
                </a:solidFill>
                <a:latin typeface="+mn-lt"/>
                <a:ea typeface="+mn-ea"/>
                <a:cs typeface="+mn-cs"/>
              </a:rPr>
              <a:t> B-cellymfoom. Aanvullend moleculair onderzoek volgt.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Moleculair onderzoek :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Aanvulling d.d. 06-04-2018: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Middels FISH geen breuken aantoonbaar in BCL2, BCL6 of MYC.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Aanvulling d.d. 13-04-2018: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Uit het weefsel werd DNA geïsoleerd. Bij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B-</a:t>
            </a:r>
            <a:r>
              <a:rPr lang="nl-NL" sz="1200" b="0" i="0" u="none" strike="noStrike" kern="1200" baseline="0" dirty="0" err="1" smtClean="0">
                <a:solidFill>
                  <a:schemeClr val="tx1"/>
                </a:solidFill>
                <a:latin typeface="+mn-lt"/>
                <a:ea typeface="+mn-ea"/>
                <a:cs typeface="+mn-cs"/>
              </a:rPr>
              <a:t>celreceptorgenherschikkingsanalyse</a:t>
            </a:r>
            <a:r>
              <a:rPr lang="nl-NL" sz="1200" b="0" i="0" u="none" strike="noStrike" kern="1200" baseline="0" dirty="0" smtClean="0">
                <a:solidFill>
                  <a:schemeClr val="tx1"/>
                </a:solidFill>
                <a:latin typeface="+mn-lt"/>
                <a:ea typeface="+mn-ea"/>
                <a:cs typeface="+mn-cs"/>
              </a:rPr>
              <a:t> werd een evidente </a:t>
            </a:r>
            <a:r>
              <a:rPr lang="nl-NL" sz="1200" b="0" i="0" u="none" strike="noStrike" kern="1200" baseline="0" dirty="0" err="1" smtClean="0">
                <a:solidFill>
                  <a:schemeClr val="tx1"/>
                </a:solidFill>
                <a:latin typeface="+mn-lt"/>
                <a:ea typeface="+mn-ea"/>
                <a:cs typeface="+mn-cs"/>
              </a:rPr>
              <a:t>clonale</a:t>
            </a:r>
            <a:r>
              <a:rPr lang="nl-NL" sz="1200" b="0" i="0" u="none" strike="noStrike" kern="1200" baseline="0" dirty="0" smtClean="0">
                <a:solidFill>
                  <a:schemeClr val="tx1"/>
                </a:solidFill>
                <a:latin typeface="+mn-lt"/>
                <a:ea typeface="+mn-ea"/>
                <a:cs typeface="+mn-cs"/>
              </a:rPr>
              <a: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B-celexpansie aangetroffen</a:t>
            </a:r>
            <a:endParaRPr lang="nl-NL" dirty="0"/>
          </a:p>
        </p:txBody>
      </p:sp>
      <p:sp>
        <p:nvSpPr>
          <p:cNvPr id="4" name="Tijdelijke aanduiding voor dianummer 3"/>
          <p:cNvSpPr>
            <a:spLocks noGrp="1"/>
          </p:cNvSpPr>
          <p:nvPr>
            <p:ph type="sldNum" sz="quarter" idx="10"/>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A52475-002B-434F-B2B6-86D4AA102B9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0700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Shape 597"/>
          <p:cNvSpPr>
            <a:spLocks noGrp="1" noRot="1" noChangeAspect="1"/>
          </p:cNvSpPr>
          <p:nvPr>
            <p:ph type="sldImg"/>
          </p:nvPr>
        </p:nvSpPr>
        <p:spPr>
          <a:xfrm>
            <a:off x="381000" y="685800"/>
            <a:ext cx="6096000" cy="3429000"/>
          </a:xfrm>
          <a:prstGeom prst="rect">
            <a:avLst/>
          </a:prstGeom>
        </p:spPr>
        <p:txBody>
          <a:bodyPr/>
          <a:lstStyle/>
          <a:p>
            <a:endParaRPr/>
          </a:p>
        </p:txBody>
      </p:sp>
      <p:sp>
        <p:nvSpPr>
          <p:cNvPr id="598" name="Shape 598"/>
          <p:cNvSpPr>
            <a:spLocks noGrp="1"/>
          </p:cNvSpPr>
          <p:nvPr>
            <p:ph type="body" sz="quarter" idx="1"/>
          </p:nvPr>
        </p:nvSpPr>
        <p:spPr>
          <a:prstGeom prst="rect">
            <a:avLst/>
          </a:prstGeom>
        </p:spPr>
        <p:txBody>
          <a:bodyPr/>
          <a:lstStyle/>
          <a:p>
            <a:r>
              <a:rPr lang="en-US" dirty="0" smtClean="0"/>
              <a:t>The third case is a</a:t>
            </a:r>
            <a:r>
              <a:rPr lang="en-US" baseline="0" dirty="0" smtClean="0"/>
              <a:t> </a:t>
            </a:r>
            <a:r>
              <a:rPr lang="en-US" baseline="0" dirty="0" err="1" smtClean="0"/>
              <a:t>a</a:t>
            </a:r>
            <a:r>
              <a:rPr lang="en-US" dirty="0" smtClean="0"/>
              <a:t> 44 year old male who was referred to our hospital with a recently diagnosed </a:t>
            </a:r>
            <a:r>
              <a:rPr lang="en-US" dirty="0" err="1" smtClean="0"/>
              <a:t>Burkitt</a:t>
            </a:r>
            <a:r>
              <a:rPr lang="en-US" dirty="0" smtClean="0"/>
              <a:t> lymphoma. He presented with nausea, weight loss (14kilo’s in 6 weeks), muscle pain and an abdominal mass. </a:t>
            </a:r>
          </a:p>
          <a:p>
            <a:r>
              <a:rPr lang="en-US" dirty="0" smtClean="0"/>
              <a:t>Physical examination revealed a little bit increased </a:t>
            </a:r>
            <a:r>
              <a:rPr lang="en-US" dirty="0" err="1" smtClean="0"/>
              <a:t>bloodpressure</a:t>
            </a:r>
            <a:r>
              <a:rPr lang="en-US" dirty="0" smtClean="0"/>
              <a:t> and pulse rate. He had normal heart sounds and no </a:t>
            </a:r>
            <a:r>
              <a:rPr lang="en-US" dirty="0" err="1" smtClean="0"/>
              <a:t>murmer</a:t>
            </a:r>
            <a:r>
              <a:rPr lang="en-US" dirty="0" smtClean="0"/>
              <a:t> was heard. There was an abdominal mass palpable. There was no </a:t>
            </a:r>
            <a:r>
              <a:rPr lang="en-US" dirty="0" err="1" smtClean="0"/>
              <a:t>lymfadenopathy</a:t>
            </a:r>
            <a:r>
              <a:rPr lang="en-US" dirty="0" smtClean="0"/>
              <a:t> in neck, axillae or groin. Both </a:t>
            </a:r>
            <a:r>
              <a:rPr lang="en-US" dirty="0" err="1" smtClean="0"/>
              <a:t>testiclces</a:t>
            </a:r>
            <a:r>
              <a:rPr lang="en-US" dirty="0" smtClean="0"/>
              <a:t> were enlarged. </a:t>
            </a:r>
            <a:r>
              <a:rPr lang="en-US" baseline="0" dirty="0" smtClean="0"/>
              <a:t> </a:t>
            </a:r>
            <a:r>
              <a:rPr lang="en-US" dirty="0" smtClean="0"/>
              <a:t>Contrast computed tomography revealed a large mass in the upper part of the abdomen</a:t>
            </a:r>
            <a:r>
              <a:rPr lang="en-US" baseline="0" dirty="0" smtClean="0"/>
              <a:t> and there was a suggestion of cardiac involvement. </a:t>
            </a:r>
          </a:p>
          <a:p>
            <a:r>
              <a:rPr lang="en-US" baseline="0" dirty="0" smtClean="0"/>
              <a:t>On the right a </a:t>
            </a:r>
            <a:r>
              <a:rPr lang="en-US" baseline="0" dirty="0" err="1" smtClean="0"/>
              <a:t>beautifulle</a:t>
            </a:r>
            <a:r>
              <a:rPr lang="en-US" baseline="0" dirty="0" smtClean="0"/>
              <a:t> pathology picture typical of </a:t>
            </a:r>
            <a:r>
              <a:rPr lang="en-US" baseline="0" dirty="0" err="1" smtClean="0"/>
              <a:t>Burkitt</a:t>
            </a:r>
            <a:r>
              <a:rPr lang="en-US" baseline="0" dirty="0" smtClean="0"/>
              <a:t> lymphoma. It is also called starry sky. You see </a:t>
            </a:r>
            <a:r>
              <a:rPr lang="en-US" baseline="0" dirty="0" err="1" smtClean="0"/>
              <a:t>macrofages</a:t>
            </a:r>
            <a:r>
              <a:rPr lang="en-US" baseline="0" dirty="0" smtClean="0"/>
              <a:t> who</a:t>
            </a:r>
            <a:r>
              <a:rPr lang="en-US" baseline="0" dirty="0" smtClean="0"/>
              <a:t>…</a:t>
            </a:r>
          </a:p>
          <a:p>
            <a:r>
              <a:rPr lang="en-US" sz="1200" b="0" i="0" dirty="0" err="1" smtClean="0">
                <a:effectLst/>
                <a:latin typeface="+mn-lt"/>
                <a:ea typeface="+mn-ea"/>
                <a:cs typeface="+mn-cs"/>
                <a:sym typeface="Calibri"/>
              </a:rPr>
              <a:t>nother</a:t>
            </a:r>
            <a:r>
              <a:rPr lang="en-US" sz="1200" b="0" i="0" dirty="0" smtClean="0">
                <a:effectLst/>
                <a:latin typeface="+mn-lt"/>
                <a:ea typeface="+mn-ea"/>
                <a:cs typeface="+mn-cs"/>
                <a:sym typeface="Calibri"/>
              </a:rPr>
              <a:t> such term is “starry-sky pattern.” In </a:t>
            </a:r>
            <a:r>
              <a:rPr lang="en-US" sz="1200" b="0" i="0" dirty="0" err="1" smtClean="0">
                <a:effectLst/>
                <a:latin typeface="+mn-lt"/>
                <a:ea typeface="+mn-ea"/>
                <a:cs typeface="+mn-cs"/>
                <a:sym typeface="Calibri"/>
              </a:rPr>
              <a:t>Burkitt</a:t>
            </a:r>
            <a:r>
              <a:rPr lang="en-US" sz="1200" b="0" i="0" dirty="0" smtClean="0">
                <a:effectLst/>
                <a:latin typeface="+mn-lt"/>
                <a:ea typeface="+mn-ea"/>
                <a:cs typeface="+mn-cs"/>
                <a:sym typeface="Calibri"/>
              </a:rPr>
              <a:t> lymphoma (which is, by the way, the same thing as B-cell acute lymphoblastic leukemia), the histologic sections have a unique appearance at low power, as seen in the above image. The tumor cells, which are large with minimal cytoplasm, are closely apposed to each other, forming a dark blue background (the “sky”). These cells have a very high turnover rate, so the macrophages that happen to be hanging around get stuffed with cellular debris (they are at this point called “</a:t>
            </a:r>
            <a:r>
              <a:rPr lang="en-US" sz="1200" b="0" i="0" dirty="0" err="1" smtClean="0">
                <a:effectLst/>
                <a:latin typeface="+mn-lt"/>
                <a:ea typeface="+mn-ea"/>
                <a:cs typeface="+mn-cs"/>
                <a:sym typeface="Calibri"/>
              </a:rPr>
              <a:t>tingible</a:t>
            </a:r>
            <a:r>
              <a:rPr lang="en-US" sz="1200" b="0" i="0" dirty="0" smtClean="0">
                <a:effectLst/>
                <a:latin typeface="+mn-lt"/>
                <a:ea typeface="+mn-ea"/>
                <a:cs typeface="+mn-cs"/>
                <a:sym typeface="Calibri"/>
              </a:rPr>
              <a:t> body macrophages”), and upon fixation, the cytoplasm falls away, leaving round white spaces filled with debris (the “stars”). This pattern can be seen on both bone marrow or lymph node sections, and it is quite specific for </a:t>
            </a:r>
            <a:r>
              <a:rPr lang="en-US" sz="1200" b="0" i="0" dirty="0" err="1" smtClean="0">
                <a:effectLst/>
                <a:latin typeface="+mn-lt"/>
                <a:ea typeface="+mn-ea"/>
                <a:cs typeface="+mn-cs"/>
                <a:sym typeface="Calibri"/>
              </a:rPr>
              <a:t>Burkitt</a:t>
            </a:r>
            <a:r>
              <a:rPr lang="en-US" sz="1200" b="0" i="0" dirty="0" smtClean="0">
                <a:effectLst/>
                <a:latin typeface="+mn-lt"/>
                <a:ea typeface="+mn-ea"/>
                <a:cs typeface="+mn-cs"/>
                <a:sym typeface="Calibri"/>
              </a:rPr>
              <a:t> lymphoma</a:t>
            </a:r>
            <a:endParaRPr lang="en-US" dirty="0" smtClean="0"/>
          </a:p>
          <a:p>
            <a:endParaRPr lang="nl-NL" dirty="0" smtClean="0"/>
          </a:p>
          <a:p>
            <a:r>
              <a:rPr lang="nl-NL" dirty="0" smtClean="0"/>
              <a:t>We</a:t>
            </a:r>
            <a:r>
              <a:rPr lang="nl-NL" baseline="0" dirty="0" smtClean="0"/>
              <a:t> made a PET CT </a:t>
            </a:r>
            <a:r>
              <a:rPr lang="nl-NL" baseline="0" dirty="0" err="1" smtClean="0"/>
              <a:t>who</a:t>
            </a:r>
            <a:r>
              <a:rPr lang="nl-NL" baseline="0" dirty="0" smtClean="0"/>
              <a:t> </a:t>
            </a:r>
            <a:r>
              <a:rPr lang="nl-NL" baseline="0" dirty="0" err="1" smtClean="0"/>
              <a:t>showed</a:t>
            </a:r>
            <a:r>
              <a:rPr lang="nl-NL" baseline="0" dirty="0" smtClean="0"/>
              <a:t> multiple FDG </a:t>
            </a:r>
            <a:r>
              <a:rPr lang="nl-NL" baseline="0" dirty="0" err="1" smtClean="0"/>
              <a:t>positive</a:t>
            </a:r>
            <a:r>
              <a:rPr lang="nl-NL" baseline="0" dirty="0" smtClean="0"/>
              <a:t> </a:t>
            </a:r>
            <a:r>
              <a:rPr lang="nl-NL" baseline="0" dirty="0" err="1" smtClean="0"/>
              <a:t>lesions</a:t>
            </a:r>
            <a:r>
              <a:rPr lang="nl-NL" baseline="0" dirty="0" smtClean="0"/>
              <a:t>. A </a:t>
            </a:r>
            <a:r>
              <a:rPr lang="nl-NL" baseline="0" dirty="0" err="1" smtClean="0"/>
              <a:t>large</a:t>
            </a:r>
            <a:r>
              <a:rPr lang="nl-NL" baseline="0" dirty="0" smtClean="0"/>
              <a:t> </a:t>
            </a:r>
            <a:r>
              <a:rPr lang="nl-NL" baseline="0" dirty="0" err="1" smtClean="0"/>
              <a:t>mass</a:t>
            </a:r>
            <a:r>
              <a:rPr lang="nl-NL" baseline="0" dirty="0" smtClean="0"/>
              <a:t> in the </a:t>
            </a:r>
            <a:r>
              <a:rPr lang="nl-NL" baseline="0" dirty="0" err="1" smtClean="0"/>
              <a:t>left</a:t>
            </a:r>
            <a:r>
              <a:rPr lang="nl-NL" baseline="0" dirty="0" smtClean="0"/>
              <a:t> </a:t>
            </a:r>
            <a:r>
              <a:rPr lang="nl-NL" baseline="0" dirty="0" err="1" smtClean="0"/>
              <a:t>hemiabdomen</a:t>
            </a:r>
            <a:r>
              <a:rPr lang="nl-NL" baseline="0" dirty="0" smtClean="0"/>
              <a:t> </a:t>
            </a:r>
            <a:r>
              <a:rPr lang="nl-NL" baseline="0" dirty="0" err="1" smtClean="0"/>
              <a:t>with</a:t>
            </a:r>
            <a:r>
              <a:rPr lang="nl-NL" baseline="0" dirty="0" smtClean="0"/>
              <a:t> </a:t>
            </a:r>
            <a:r>
              <a:rPr lang="nl-NL" baseline="0" dirty="0" err="1" smtClean="0"/>
              <a:t>involvement</a:t>
            </a:r>
            <a:r>
              <a:rPr lang="nl-NL" baseline="0" dirty="0" smtClean="0"/>
              <a:t> of the pancreas, </a:t>
            </a:r>
            <a:r>
              <a:rPr lang="nl-NL" baseline="0" dirty="0" err="1" smtClean="0"/>
              <a:t>colon</a:t>
            </a:r>
            <a:r>
              <a:rPr lang="nl-NL" baseline="0" dirty="0" smtClean="0"/>
              <a:t>, </a:t>
            </a:r>
            <a:r>
              <a:rPr lang="nl-NL" baseline="0" dirty="0" err="1" smtClean="0"/>
              <a:t>left</a:t>
            </a:r>
            <a:r>
              <a:rPr lang="nl-NL" baseline="0" dirty="0" smtClean="0"/>
              <a:t> </a:t>
            </a:r>
            <a:r>
              <a:rPr lang="nl-NL" baseline="0" dirty="0" err="1" smtClean="0"/>
              <a:t>kidney</a:t>
            </a:r>
            <a:r>
              <a:rPr lang="nl-NL" baseline="0" dirty="0" smtClean="0"/>
              <a:t> and </a:t>
            </a:r>
            <a:r>
              <a:rPr lang="nl-NL" baseline="0" dirty="0" err="1" smtClean="0"/>
              <a:t>left</a:t>
            </a:r>
            <a:r>
              <a:rPr lang="nl-NL" baseline="0" dirty="0" smtClean="0"/>
              <a:t> </a:t>
            </a:r>
            <a:r>
              <a:rPr lang="nl-NL" baseline="0" dirty="0" err="1" smtClean="0"/>
              <a:t>adrenal</a:t>
            </a:r>
            <a:r>
              <a:rPr lang="nl-NL" baseline="0" dirty="0" smtClean="0"/>
              <a:t> </a:t>
            </a:r>
            <a:r>
              <a:rPr lang="nl-NL" baseline="0" dirty="0" err="1" smtClean="0"/>
              <a:t>gland</a:t>
            </a:r>
            <a:r>
              <a:rPr lang="nl-NL" baseline="0" dirty="0" smtClean="0"/>
              <a:t>. </a:t>
            </a:r>
            <a:r>
              <a:rPr lang="nl-NL" baseline="0" dirty="0" err="1" smtClean="0"/>
              <a:t>There</a:t>
            </a:r>
            <a:r>
              <a:rPr lang="nl-NL" baseline="0" dirty="0" smtClean="0"/>
              <a:t> </a:t>
            </a:r>
            <a:r>
              <a:rPr lang="nl-NL" baseline="0" dirty="0" err="1" smtClean="0"/>
              <a:t>were</a:t>
            </a:r>
            <a:r>
              <a:rPr lang="nl-NL" baseline="0" dirty="0" smtClean="0"/>
              <a:t> </a:t>
            </a:r>
            <a:r>
              <a:rPr lang="nl-NL" baseline="0" dirty="0" err="1" smtClean="0"/>
              <a:t>enlarged</a:t>
            </a:r>
            <a:r>
              <a:rPr lang="nl-NL" baseline="0" dirty="0" smtClean="0"/>
              <a:t> </a:t>
            </a:r>
            <a:r>
              <a:rPr lang="nl-NL" baseline="0" dirty="0" err="1" smtClean="0"/>
              <a:t>lymph</a:t>
            </a:r>
            <a:r>
              <a:rPr lang="nl-NL" baseline="0" dirty="0" smtClean="0"/>
              <a:t> </a:t>
            </a:r>
            <a:r>
              <a:rPr lang="nl-NL" baseline="0" dirty="0" err="1" smtClean="0"/>
              <a:t>nodes</a:t>
            </a:r>
            <a:r>
              <a:rPr lang="nl-NL" baseline="0" dirty="0" smtClean="0"/>
              <a:t> para </a:t>
            </a:r>
            <a:r>
              <a:rPr lang="nl-NL" baseline="0" dirty="0" err="1" smtClean="0"/>
              <a:t>iliacal</a:t>
            </a:r>
            <a:r>
              <a:rPr lang="nl-NL" baseline="0" dirty="0" smtClean="0"/>
              <a:t>. The PET CT  </a:t>
            </a:r>
            <a:r>
              <a:rPr lang="nl-NL" baseline="0" dirty="0" err="1" smtClean="0"/>
              <a:t>also</a:t>
            </a:r>
            <a:r>
              <a:rPr lang="nl-NL" baseline="0" dirty="0" smtClean="0"/>
              <a:t> </a:t>
            </a:r>
            <a:r>
              <a:rPr lang="nl-NL" baseline="0" dirty="0" err="1" smtClean="0"/>
              <a:t>showed</a:t>
            </a:r>
            <a:r>
              <a:rPr lang="nl-NL" baseline="0" dirty="0" smtClean="0"/>
              <a:t> </a:t>
            </a:r>
            <a:r>
              <a:rPr lang="nl-NL" baseline="0" dirty="0" err="1" smtClean="0"/>
              <a:t>involvement</a:t>
            </a:r>
            <a:r>
              <a:rPr lang="nl-NL" baseline="0" dirty="0" smtClean="0"/>
              <a:t> of the testes </a:t>
            </a:r>
            <a:r>
              <a:rPr lang="nl-NL" baseline="0" dirty="0" err="1" smtClean="0"/>
              <a:t>muscle</a:t>
            </a:r>
            <a:r>
              <a:rPr lang="nl-NL" baseline="0" dirty="0" smtClean="0"/>
              <a:t> and </a:t>
            </a:r>
            <a:r>
              <a:rPr lang="nl-NL" baseline="0" dirty="0" err="1" smtClean="0"/>
              <a:t>bone</a:t>
            </a:r>
            <a:r>
              <a:rPr lang="nl-NL" baseline="0" dirty="0" smtClean="0"/>
              <a:t>. And </a:t>
            </a:r>
            <a:r>
              <a:rPr lang="nl-NL" baseline="0" dirty="0" err="1" smtClean="0"/>
              <a:t>also</a:t>
            </a:r>
            <a:r>
              <a:rPr lang="nl-NL" baseline="0" dirty="0" smtClean="0"/>
              <a:t> of the right </a:t>
            </a:r>
            <a:r>
              <a:rPr lang="nl-NL" baseline="0" dirty="0" err="1" smtClean="0"/>
              <a:t>atriu</a:t>
            </a:r>
            <a:r>
              <a:rPr lang="nl-NL" baseline="0" dirty="0" smtClean="0"/>
              <a:t>, </a:t>
            </a:r>
            <a:r>
              <a:rPr lang="nl-NL" baseline="0" dirty="0" err="1" smtClean="0"/>
              <a:t>seen</a:t>
            </a:r>
            <a:r>
              <a:rPr lang="nl-NL" baseline="0" dirty="0" smtClean="0"/>
              <a:t> </a:t>
            </a:r>
            <a:r>
              <a:rPr lang="nl-NL" baseline="0" dirty="0" err="1" smtClean="0"/>
              <a:t>on</a:t>
            </a:r>
            <a:r>
              <a:rPr lang="nl-NL" baseline="0" dirty="0" smtClean="0"/>
              <a:t> the right upper picture. </a:t>
            </a:r>
          </a:p>
          <a:p>
            <a:r>
              <a:rPr lang="nl-NL" baseline="0" dirty="0" smtClean="0"/>
              <a:t>We </a:t>
            </a:r>
            <a:r>
              <a:rPr lang="nl-NL" baseline="0" dirty="0" err="1" smtClean="0"/>
              <a:t>performed</a:t>
            </a:r>
            <a:r>
              <a:rPr lang="nl-NL" baseline="0" dirty="0" smtClean="0"/>
              <a:t> a </a:t>
            </a:r>
            <a:r>
              <a:rPr lang="nl-NL" baseline="0" dirty="0" err="1" smtClean="0"/>
              <a:t>transthoracal</a:t>
            </a:r>
            <a:r>
              <a:rPr lang="nl-NL" baseline="0" dirty="0" smtClean="0"/>
              <a:t> ultrasound </a:t>
            </a:r>
            <a:r>
              <a:rPr lang="nl-NL" baseline="0" dirty="0" err="1" smtClean="0"/>
              <a:t>which</a:t>
            </a:r>
            <a:r>
              <a:rPr lang="nl-NL" baseline="0" dirty="0" smtClean="0"/>
              <a:t> </a:t>
            </a:r>
            <a:r>
              <a:rPr lang="nl-NL" baseline="0" dirty="0" err="1" smtClean="0"/>
              <a:t>showed</a:t>
            </a:r>
            <a:r>
              <a:rPr lang="nl-NL" baseline="0" dirty="0" smtClean="0"/>
              <a:t> a </a:t>
            </a:r>
            <a:r>
              <a:rPr lang="nl-NL" baseline="0" dirty="0" err="1" smtClean="0"/>
              <a:t>mass</a:t>
            </a:r>
            <a:r>
              <a:rPr lang="nl-NL" baseline="0" dirty="0" smtClean="0"/>
              <a:t> in the </a:t>
            </a:r>
            <a:r>
              <a:rPr lang="nl-NL" baseline="0" dirty="0" err="1" smtClean="0"/>
              <a:t>lateral</a:t>
            </a:r>
            <a:r>
              <a:rPr lang="nl-NL" baseline="0" dirty="0" smtClean="0"/>
              <a:t> </a:t>
            </a:r>
            <a:r>
              <a:rPr lang="nl-NL" baseline="0" dirty="0" err="1" smtClean="0"/>
              <a:t>wall</a:t>
            </a:r>
            <a:r>
              <a:rPr lang="nl-NL" baseline="0" dirty="0" smtClean="0"/>
              <a:t> of the right atrium </a:t>
            </a:r>
            <a:r>
              <a:rPr lang="nl-NL" baseline="0" dirty="0" err="1" smtClean="0"/>
              <a:t>partly</a:t>
            </a:r>
            <a:r>
              <a:rPr lang="nl-NL" baseline="0" dirty="0" smtClean="0"/>
              <a:t> </a:t>
            </a:r>
            <a:r>
              <a:rPr lang="nl-NL" baseline="0" dirty="0" err="1" smtClean="0"/>
              <a:t>intraluminal</a:t>
            </a:r>
            <a:r>
              <a:rPr lang="nl-NL" baseline="0" dirty="0" smtClean="0"/>
              <a:t> passing </a:t>
            </a:r>
            <a:r>
              <a:rPr lang="nl-NL" baseline="0" dirty="0" err="1" smtClean="0"/>
              <a:t>through</a:t>
            </a:r>
            <a:r>
              <a:rPr lang="nl-NL" baseline="0" dirty="0" smtClean="0"/>
              <a:t> the </a:t>
            </a:r>
            <a:r>
              <a:rPr lang="nl-NL" baseline="0" dirty="0" err="1" smtClean="0"/>
              <a:t>tricuspid</a:t>
            </a:r>
            <a:r>
              <a:rPr lang="nl-NL" baseline="0" dirty="0" smtClean="0"/>
              <a:t> </a:t>
            </a:r>
            <a:r>
              <a:rPr lang="nl-NL" baseline="0" dirty="0" err="1" smtClean="0"/>
              <a:t>valve</a:t>
            </a:r>
            <a:r>
              <a:rPr lang="nl-NL" baseline="0" dirty="0" smtClean="0"/>
              <a:t> without </a:t>
            </a:r>
            <a:r>
              <a:rPr lang="nl-NL" baseline="0" dirty="0" err="1" smtClean="0"/>
              <a:t>causing</a:t>
            </a:r>
            <a:r>
              <a:rPr lang="nl-NL" baseline="0" dirty="0" smtClean="0"/>
              <a:t> </a:t>
            </a:r>
            <a:r>
              <a:rPr lang="nl-NL" baseline="0" dirty="0" err="1" smtClean="0"/>
              <a:t>obstruction</a:t>
            </a:r>
            <a:r>
              <a:rPr lang="nl-NL" baseline="0" dirty="0" smtClean="0"/>
              <a:t>. </a:t>
            </a:r>
            <a:r>
              <a:rPr lang="nl-NL" baseline="0" dirty="0" err="1" smtClean="0"/>
              <a:t>There</a:t>
            </a:r>
            <a:r>
              <a:rPr lang="nl-NL" baseline="0" dirty="0" smtClean="0"/>
              <a:t> was </a:t>
            </a:r>
            <a:r>
              <a:rPr lang="nl-NL" baseline="0" dirty="0" err="1" smtClean="0"/>
              <a:t>also</a:t>
            </a:r>
            <a:r>
              <a:rPr lang="nl-NL" baseline="0" dirty="0" smtClean="0"/>
              <a:t> </a:t>
            </a:r>
            <a:r>
              <a:rPr lang="nl-NL" baseline="0" dirty="0" err="1" smtClean="0"/>
              <a:t>pericardial</a:t>
            </a:r>
            <a:r>
              <a:rPr lang="nl-NL" baseline="0" dirty="0" smtClean="0"/>
              <a:t> </a:t>
            </a:r>
            <a:r>
              <a:rPr lang="nl-NL" baseline="0" dirty="0" err="1" smtClean="0"/>
              <a:t>effusion</a:t>
            </a:r>
            <a:r>
              <a:rPr lang="nl-NL" baseline="0" dirty="0" smtClean="0"/>
              <a:t>. </a:t>
            </a:r>
          </a:p>
          <a:p>
            <a:r>
              <a:rPr lang="nl-NL" baseline="0" dirty="0" smtClean="0"/>
              <a:t>A MRI </a:t>
            </a:r>
            <a:r>
              <a:rPr lang="nl-NL" baseline="0" dirty="0" err="1" smtClean="0"/>
              <a:t>heart</a:t>
            </a:r>
            <a:r>
              <a:rPr lang="nl-NL" baseline="0" dirty="0" smtClean="0"/>
              <a:t> </a:t>
            </a:r>
            <a:r>
              <a:rPr lang="nl-NL" baseline="0" dirty="0" err="1" smtClean="0"/>
              <a:t>showed</a:t>
            </a:r>
            <a:r>
              <a:rPr lang="nl-NL" baseline="0" dirty="0" smtClean="0"/>
              <a:t> </a:t>
            </a:r>
            <a:r>
              <a:rPr lang="nl-NL" baseline="0" dirty="0" err="1" smtClean="0"/>
              <a:t>again</a:t>
            </a:r>
            <a:r>
              <a:rPr lang="nl-NL" baseline="0" dirty="0" smtClean="0"/>
              <a:t> the </a:t>
            </a:r>
            <a:r>
              <a:rPr lang="nl-NL" baseline="0" dirty="0" err="1" smtClean="0"/>
              <a:t>mass</a:t>
            </a:r>
            <a:r>
              <a:rPr lang="nl-NL" baseline="0" dirty="0" smtClean="0"/>
              <a:t> in the right atrium </a:t>
            </a:r>
            <a:r>
              <a:rPr lang="nl-NL" baseline="0" dirty="0" err="1" smtClean="0"/>
              <a:t>with</a:t>
            </a:r>
            <a:r>
              <a:rPr lang="nl-NL" baseline="0" dirty="0" smtClean="0"/>
              <a:t> the </a:t>
            </a:r>
            <a:r>
              <a:rPr lang="nl-NL" baseline="0" dirty="0" err="1" smtClean="0"/>
              <a:t>intraluminal</a:t>
            </a:r>
            <a:r>
              <a:rPr lang="nl-NL" baseline="0" dirty="0" smtClean="0"/>
              <a:t> part. </a:t>
            </a:r>
            <a:r>
              <a:rPr lang="nl-NL" baseline="0" dirty="0" err="1" smtClean="0"/>
              <a:t>But</a:t>
            </a:r>
            <a:r>
              <a:rPr lang="nl-NL" baseline="0" dirty="0" smtClean="0"/>
              <a:t> </a:t>
            </a:r>
            <a:r>
              <a:rPr lang="nl-NL" baseline="0" dirty="0" err="1" smtClean="0"/>
              <a:t>also</a:t>
            </a:r>
            <a:r>
              <a:rPr lang="nl-NL" baseline="0" dirty="0" smtClean="0"/>
              <a:t> </a:t>
            </a:r>
            <a:r>
              <a:rPr lang="nl-NL" baseline="0" dirty="0" err="1" smtClean="0"/>
              <a:t>showed</a:t>
            </a:r>
            <a:r>
              <a:rPr lang="nl-NL" baseline="0" dirty="0" smtClean="0"/>
              <a:t> </a:t>
            </a:r>
            <a:r>
              <a:rPr lang="nl-NL" baseline="0" dirty="0" err="1" smtClean="0"/>
              <a:t>infiltration</a:t>
            </a:r>
            <a:r>
              <a:rPr lang="nl-NL" baseline="0" dirty="0" smtClean="0"/>
              <a:t> of the right </a:t>
            </a:r>
            <a:r>
              <a:rPr lang="nl-NL" baseline="0" dirty="0" err="1" smtClean="0"/>
              <a:t>ventricle</a:t>
            </a:r>
            <a:r>
              <a:rPr lang="nl-NL" baseline="0" dirty="0" smtClean="0"/>
              <a:t>. </a:t>
            </a:r>
            <a:endParaRPr dirty="0"/>
          </a:p>
        </p:txBody>
      </p:sp>
    </p:spTree>
    <p:extLst>
      <p:ext uri="{BB962C8B-B14F-4D97-AF65-F5344CB8AC3E}">
        <p14:creationId xmlns:p14="http://schemas.microsoft.com/office/powerpoint/2010/main" val="1168884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Shape 597"/>
          <p:cNvSpPr>
            <a:spLocks noGrp="1" noRot="1" noChangeAspect="1"/>
          </p:cNvSpPr>
          <p:nvPr>
            <p:ph type="sldImg"/>
          </p:nvPr>
        </p:nvSpPr>
        <p:spPr>
          <a:xfrm>
            <a:off x="381000" y="685800"/>
            <a:ext cx="6096000" cy="3429000"/>
          </a:xfrm>
          <a:prstGeom prst="rect">
            <a:avLst/>
          </a:prstGeom>
        </p:spPr>
        <p:txBody>
          <a:bodyPr/>
          <a:lstStyle/>
          <a:p>
            <a:endParaRPr/>
          </a:p>
        </p:txBody>
      </p:sp>
      <p:sp>
        <p:nvSpPr>
          <p:cNvPr id="598" name="Shape 598"/>
          <p:cNvSpPr>
            <a:spLocks noGrp="1"/>
          </p:cNvSpPr>
          <p:nvPr>
            <p:ph type="body" sz="quarter" idx="1"/>
          </p:nvPr>
        </p:nvSpPr>
        <p:spPr>
          <a:prstGeom prst="rect">
            <a:avLst/>
          </a:prstGeom>
        </p:spPr>
        <p:txBody>
          <a:bodyPr/>
          <a:lstStyle/>
          <a:p>
            <a:r>
              <a:rPr lang="en-US" dirty="0" smtClean="0"/>
              <a:t>The third case is a</a:t>
            </a:r>
            <a:r>
              <a:rPr lang="en-US" baseline="0" dirty="0" smtClean="0"/>
              <a:t> </a:t>
            </a:r>
            <a:r>
              <a:rPr lang="en-US" baseline="0" dirty="0" err="1" smtClean="0"/>
              <a:t>a</a:t>
            </a:r>
            <a:r>
              <a:rPr lang="en-US" dirty="0" smtClean="0"/>
              <a:t> 44 year old male who was referred to our hospital with a recently diagnosed </a:t>
            </a:r>
            <a:r>
              <a:rPr lang="en-US" dirty="0" err="1" smtClean="0"/>
              <a:t>Burkitt</a:t>
            </a:r>
            <a:r>
              <a:rPr lang="en-US" dirty="0" smtClean="0"/>
              <a:t> lymphoma. He presented with nausea, weight loss (14kilo’s in 6 weeks), muscle pain and an abdominal mass. </a:t>
            </a:r>
          </a:p>
          <a:p>
            <a:r>
              <a:rPr lang="en-US" dirty="0" smtClean="0"/>
              <a:t>Physical examination revealed a little bit increased </a:t>
            </a:r>
            <a:r>
              <a:rPr lang="en-US" dirty="0" err="1" smtClean="0"/>
              <a:t>bloodpressure</a:t>
            </a:r>
            <a:r>
              <a:rPr lang="en-US" dirty="0" smtClean="0"/>
              <a:t> and pulse rate. He had normal heart sounds and no </a:t>
            </a:r>
            <a:r>
              <a:rPr lang="en-US" dirty="0" err="1" smtClean="0"/>
              <a:t>murmer</a:t>
            </a:r>
            <a:r>
              <a:rPr lang="en-US" dirty="0" smtClean="0"/>
              <a:t> was heard. There was an abdominal mass palpable. There was no </a:t>
            </a:r>
            <a:r>
              <a:rPr lang="en-US" dirty="0" err="1" smtClean="0"/>
              <a:t>lymfadenopathy</a:t>
            </a:r>
            <a:r>
              <a:rPr lang="en-US" dirty="0" smtClean="0"/>
              <a:t> in neck, axillae or groin. Both </a:t>
            </a:r>
            <a:r>
              <a:rPr lang="en-US" dirty="0" err="1" smtClean="0"/>
              <a:t>testiclces</a:t>
            </a:r>
            <a:r>
              <a:rPr lang="en-US" dirty="0" smtClean="0"/>
              <a:t> were enlarged. </a:t>
            </a:r>
            <a:r>
              <a:rPr lang="en-US" baseline="0" dirty="0" smtClean="0"/>
              <a:t> </a:t>
            </a:r>
            <a:r>
              <a:rPr lang="en-US" dirty="0" smtClean="0"/>
              <a:t>Contrast computed tomography revealed a large mass in the upper part of the abdomen</a:t>
            </a:r>
            <a:r>
              <a:rPr lang="en-US" baseline="0" dirty="0" smtClean="0"/>
              <a:t> and there was a suggestion of cardiac involvement. </a:t>
            </a:r>
          </a:p>
          <a:p>
            <a:r>
              <a:rPr lang="en-US" baseline="0" dirty="0" smtClean="0"/>
              <a:t>On the right a </a:t>
            </a:r>
            <a:r>
              <a:rPr lang="en-US" baseline="0" dirty="0" err="1" smtClean="0"/>
              <a:t>beautifulle</a:t>
            </a:r>
            <a:r>
              <a:rPr lang="en-US" baseline="0" dirty="0" smtClean="0"/>
              <a:t> pathology picture typical of </a:t>
            </a:r>
            <a:r>
              <a:rPr lang="en-US" baseline="0" dirty="0" err="1" smtClean="0"/>
              <a:t>Burkitt</a:t>
            </a:r>
            <a:r>
              <a:rPr lang="en-US" baseline="0" dirty="0" smtClean="0"/>
              <a:t> lymphoma. It is also called starry sky. You see </a:t>
            </a:r>
            <a:r>
              <a:rPr lang="en-US" baseline="0" dirty="0" err="1" smtClean="0"/>
              <a:t>macrofages</a:t>
            </a:r>
            <a:r>
              <a:rPr lang="en-US" baseline="0" dirty="0" smtClean="0"/>
              <a:t> who…</a:t>
            </a:r>
            <a:endParaRPr lang="en-US" dirty="0" smtClean="0"/>
          </a:p>
          <a:p>
            <a:endParaRPr lang="nl-NL" dirty="0" smtClean="0"/>
          </a:p>
          <a:p>
            <a:r>
              <a:rPr lang="nl-NL" dirty="0" smtClean="0"/>
              <a:t>We</a:t>
            </a:r>
            <a:r>
              <a:rPr lang="nl-NL" baseline="0" dirty="0" smtClean="0"/>
              <a:t> made a PET CT </a:t>
            </a:r>
            <a:r>
              <a:rPr lang="nl-NL" baseline="0" dirty="0" err="1" smtClean="0"/>
              <a:t>who</a:t>
            </a:r>
            <a:r>
              <a:rPr lang="nl-NL" baseline="0" dirty="0" smtClean="0"/>
              <a:t> </a:t>
            </a:r>
            <a:r>
              <a:rPr lang="nl-NL" baseline="0" dirty="0" err="1" smtClean="0"/>
              <a:t>showed</a:t>
            </a:r>
            <a:r>
              <a:rPr lang="nl-NL" baseline="0" dirty="0" smtClean="0"/>
              <a:t> multiple FDG </a:t>
            </a:r>
            <a:r>
              <a:rPr lang="nl-NL" baseline="0" dirty="0" err="1" smtClean="0"/>
              <a:t>positive</a:t>
            </a:r>
            <a:r>
              <a:rPr lang="nl-NL" baseline="0" dirty="0" smtClean="0"/>
              <a:t> </a:t>
            </a:r>
            <a:r>
              <a:rPr lang="nl-NL" baseline="0" dirty="0" err="1" smtClean="0"/>
              <a:t>lesions</a:t>
            </a:r>
            <a:r>
              <a:rPr lang="nl-NL" baseline="0" dirty="0" smtClean="0"/>
              <a:t>. A </a:t>
            </a:r>
            <a:r>
              <a:rPr lang="nl-NL" baseline="0" dirty="0" err="1" smtClean="0"/>
              <a:t>large</a:t>
            </a:r>
            <a:r>
              <a:rPr lang="nl-NL" baseline="0" dirty="0" smtClean="0"/>
              <a:t> </a:t>
            </a:r>
            <a:r>
              <a:rPr lang="nl-NL" baseline="0" dirty="0" err="1" smtClean="0"/>
              <a:t>mass</a:t>
            </a:r>
            <a:r>
              <a:rPr lang="nl-NL" baseline="0" dirty="0" smtClean="0"/>
              <a:t> in the </a:t>
            </a:r>
            <a:r>
              <a:rPr lang="nl-NL" baseline="0" dirty="0" err="1" smtClean="0"/>
              <a:t>left</a:t>
            </a:r>
            <a:r>
              <a:rPr lang="nl-NL" baseline="0" dirty="0" smtClean="0"/>
              <a:t> </a:t>
            </a:r>
            <a:r>
              <a:rPr lang="nl-NL" baseline="0" dirty="0" err="1" smtClean="0"/>
              <a:t>hemiabdomen</a:t>
            </a:r>
            <a:r>
              <a:rPr lang="nl-NL" baseline="0" dirty="0" smtClean="0"/>
              <a:t> </a:t>
            </a:r>
            <a:r>
              <a:rPr lang="nl-NL" baseline="0" dirty="0" err="1" smtClean="0"/>
              <a:t>with</a:t>
            </a:r>
            <a:r>
              <a:rPr lang="nl-NL" baseline="0" dirty="0" smtClean="0"/>
              <a:t> </a:t>
            </a:r>
            <a:r>
              <a:rPr lang="nl-NL" baseline="0" dirty="0" err="1" smtClean="0"/>
              <a:t>involvement</a:t>
            </a:r>
            <a:r>
              <a:rPr lang="nl-NL" baseline="0" dirty="0" smtClean="0"/>
              <a:t> of the pancreas, </a:t>
            </a:r>
            <a:r>
              <a:rPr lang="nl-NL" baseline="0" dirty="0" err="1" smtClean="0"/>
              <a:t>colon</a:t>
            </a:r>
            <a:r>
              <a:rPr lang="nl-NL" baseline="0" dirty="0" smtClean="0"/>
              <a:t>, </a:t>
            </a:r>
            <a:r>
              <a:rPr lang="nl-NL" baseline="0" dirty="0" err="1" smtClean="0"/>
              <a:t>left</a:t>
            </a:r>
            <a:r>
              <a:rPr lang="nl-NL" baseline="0" dirty="0" smtClean="0"/>
              <a:t> </a:t>
            </a:r>
            <a:r>
              <a:rPr lang="nl-NL" baseline="0" dirty="0" err="1" smtClean="0"/>
              <a:t>kidney</a:t>
            </a:r>
            <a:r>
              <a:rPr lang="nl-NL" baseline="0" dirty="0" smtClean="0"/>
              <a:t> and </a:t>
            </a:r>
            <a:r>
              <a:rPr lang="nl-NL" baseline="0" dirty="0" err="1" smtClean="0"/>
              <a:t>left</a:t>
            </a:r>
            <a:r>
              <a:rPr lang="nl-NL" baseline="0" dirty="0" smtClean="0"/>
              <a:t> </a:t>
            </a:r>
            <a:r>
              <a:rPr lang="nl-NL" baseline="0" dirty="0" err="1" smtClean="0"/>
              <a:t>adrenal</a:t>
            </a:r>
            <a:r>
              <a:rPr lang="nl-NL" baseline="0" dirty="0" smtClean="0"/>
              <a:t> </a:t>
            </a:r>
            <a:r>
              <a:rPr lang="nl-NL" baseline="0" dirty="0" err="1" smtClean="0"/>
              <a:t>gland</a:t>
            </a:r>
            <a:r>
              <a:rPr lang="nl-NL" baseline="0" dirty="0" smtClean="0"/>
              <a:t>. </a:t>
            </a:r>
            <a:r>
              <a:rPr lang="nl-NL" baseline="0" dirty="0" err="1" smtClean="0"/>
              <a:t>There</a:t>
            </a:r>
            <a:r>
              <a:rPr lang="nl-NL" baseline="0" dirty="0" smtClean="0"/>
              <a:t> </a:t>
            </a:r>
            <a:r>
              <a:rPr lang="nl-NL" baseline="0" dirty="0" err="1" smtClean="0"/>
              <a:t>were</a:t>
            </a:r>
            <a:r>
              <a:rPr lang="nl-NL" baseline="0" dirty="0" smtClean="0"/>
              <a:t> </a:t>
            </a:r>
            <a:r>
              <a:rPr lang="nl-NL" baseline="0" dirty="0" err="1" smtClean="0"/>
              <a:t>enlarged</a:t>
            </a:r>
            <a:r>
              <a:rPr lang="nl-NL" baseline="0" dirty="0" smtClean="0"/>
              <a:t> </a:t>
            </a:r>
            <a:r>
              <a:rPr lang="nl-NL" baseline="0" dirty="0" err="1" smtClean="0"/>
              <a:t>lymph</a:t>
            </a:r>
            <a:r>
              <a:rPr lang="nl-NL" baseline="0" dirty="0" smtClean="0"/>
              <a:t> </a:t>
            </a:r>
            <a:r>
              <a:rPr lang="nl-NL" baseline="0" dirty="0" err="1" smtClean="0"/>
              <a:t>nodes</a:t>
            </a:r>
            <a:r>
              <a:rPr lang="nl-NL" baseline="0" dirty="0" smtClean="0"/>
              <a:t> para </a:t>
            </a:r>
            <a:r>
              <a:rPr lang="nl-NL" baseline="0" dirty="0" err="1" smtClean="0"/>
              <a:t>iliacal</a:t>
            </a:r>
            <a:r>
              <a:rPr lang="nl-NL" baseline="0" dirty="0" smtClean="0"/>
              <a:t>. The PET CT  </a:t>
            </a:r>
            <a:r>
              <a:rPr lang="nl-NL" baseline="0" dirty="0" err="1" smtClean="0"/>
              <a:t>also</a:t>
            </a:r>
            <a:r>
              <a:rPr lang="nl-NL" baseline="0" dirty="0" smtClean="0"/>
              <a:t> </a:t>
            </a:r>
            <a:r>
              <a:rPr lang="nl-NL" baseline="0" dirty="0" err="1" smtClean="0"/>
              <a:t>showed</a:t>
            </a:r>
            <a:r>
              <a:rPr lang="nl-NL" baseline="0" dirty="0" smtClean="0"/>
              <a:t> </a:t>
            </a:r>
            <a:r>
              <a:rPr lang="nl-NL" baseline="0" dirty="0" err="1" smtClean="0"/>
              <a:t>involvement</a:t>
            </a:r>
            <a:r>
              <a:rPr lang="nl-NL" baseline="0" dirty="0" smtClean="0"/>
              <a:t> of the testes </a:t>
            </a:r>
            <a:r>
              <a:rPr lang="nl-NL" baseline="0" dirty="0" err="1" smtClean="0"/>
              <a:t>muscle</a:t>
            </a:r>
            <a:r>
              <a:rPr lang="nl-NL" baseline="0" dirty="0" smtClean="0"/>
              <a:t> and </a:t>
            </a:r>
            <a:r>
              <a:rPr lang="nl-NL" baseline="0" dirty="0" err="1" smtClean="0"/>
              <a:t>bone</a:t>
            </a:r>
            <a:r>
              <a:rPr lang="nl-NL" baseline="0" dirty="0" smtClean="0"/>
              <a:t>. And </a:t>
            </a:r>
            <a:r>
              <a:rPr lang="nl-NL" baseline="0" dirty="0" err="1" smtClean="0"/>
              <a:t>also</a:t>
            </a:r>
            <a:r>
              <a:rPr lang="nl-NL" baseline="0" dirty="0" smtClean="0"/>
              <a:t> of the right </a:t>
            </a:r>
            <a:r>
              <a:rPr lang="nl-NL" baseline="0" dirty="0" err="1" smtClean="0"/>
              <a:t>atriu</a:t>
            </a:r>
            <a:r>
              <a:rPr lang="nl-NL" baseline="0" dirty="0" smtClean="0"/>
              <a:t>, </a:t>
            </a:r>
            <a:r>
              <a:rPr lang="nl-NL" baseline="0" dirty="0" err="1" smtClean="0"/>
              <a:t>seen</a:t>
            </a:r>
            <a:r>
              <a:rPr lang="nl-NL" baseline="0" dirty="0" smtClean="0"/>
              <a:t> </a:t>
            </a:r>
            <a:r>
              <a:rPr lang="nl-NL" baseline="0" dirty="0" err="1" smtClean="0"/>
              <a:t>on</a:t>
            </a:r>
            <a:r>
              <a:rPr lang="nl-NL" baseline="0" dirty="0" smtClean="0"/>
              <a:t> the right upper picture. </a:t>
            </a:r>
          </a:p>
          <a:p>
            <a:r>
              <a:rPr lang="nl-NL" baseline="0" dirty="0" smtClean="0"/>
              <a:t>We </a:t>
            </a:r>
            <a:r>
              <a:rPr lang="nl-NL" baseline="0" dirty="0" err="1" smtClean="0"/>
              <a:t>performed</a:t>
            </a:r>
            <a:r>
              <a:rPr lang="nl-NL" baseline="0" dirty="0" smtClean="0"/>
              <a:t> a </a:t>
            </a:r>
            <a:r>
              <a:rPr lang="nl-NL" baseline="0" dirty="0" err="1" smtClean="0"/>
              <a:t>transthoracal</a:t>
            </a:r>
            <a:r>
              <a:rPr lang="nl-NL" baseline="0" dirty="0" smtClean="0"/>
              <a:t> ultrasound </a:t>
            </a:r>
            <a:r>
              <a:rPr lang="nl-NL" baseline="0" dirty="0" err="1" smtClean="0"/>
              <a:t>which</a:t>
            </a:r>
            <a:r>
              <a:rPr lang="nl-NL" baseline="0" dirty="0" smtClean="0"/>
              <a:t> </a:t>
            </a:r>
            <a:r>
              <a:rPr lang="nl-NL" baseline="0" dirty="0" err="1" smtClean="0"/>
              <a:t>showed</a:t>
            </a:r>
            <a:r>
              <a:rPr lang="nl-NL" baseline="0" dirty="0" smtClean="0"/>
              <a:t> a </a:t>
            </a:r>
            <a:r>
              <a:rPr lang="nl-NL" baseline="0" dirty="0" err="1" smtClean="0"/>
              <a:t>mass</a:t>
            </a:r>
            <a:r>
              <a:rPr lang="nl-NL" baseline="0" dirty="0" smtClean="0"/>
              <a:t> in the </a:t>
            </a:r>
            <a:r>
              <a:rPr lang="nl-NL" baseline="0" dirty="0" err="1" smtClean="0"/>
              <a:t>lateral</a:t>
            </a:r>
            <a:r>
              <a:rPr lang="nl-NL" baseline="0" dirty="0" smtClean="0"/>
              <a:t> </a:t>
            </a:r>
            <a:r>
              <a:rPr lang="nl-NL" baseline="0" dirty="0" err="1" smtClean="0"/>
              <a:t>wall</a:t>
            </a:r>
            <a:r>
              <a:rPr lang="nl-NL" baseline="0" dirty="0" smtClean="0"/>
              <a:t> of the right atrium </a:t>
            </a:r>
            <a:r>
              <a:rPr lang="nl-NL" baseline="0" dirty="0" err="1" smtClean="0"/>
              <a:t>partly</a:t>
            </a:r>
            <a:r>
              <a:rPr lang="nl-NL" baseline="0" dirty="0" smtClean="0"/>
              <a:t> </a:t>
            </a:r>
            <a:r>
              <a:rPr lang="nl-NL" baseline="0" dirty="0" err="1" smtClean="0"/>
              <a:t>intraluminal</a:t>
            </a:r>
            <a:r>
              <a:rPr lang="nl-NL" baseline="0" dirty="0" smtClean="0"/>
              <a:t> passing </a:t>
            </a:r>
            <a:r>
              <a:rPr lang="nl-NL" baseline="0" dirty="0" err="1" smtClean="0"/>
              <a:t>through</a:t>
            </a:r>
            <a:r>
              <a:rPr lang="nl-NL" baseline="0" dirty="0" smtClean="0"/>
              <a:t> the </a:t>
            </a:r>
            <a:r>
              <a:rPr lang="nl-NL" baseline="0" dirty="0" err="1" smtClean="0"/>
              <a:t>tricuspid</a:t>
            </a:r>
            <a:r>
              <a:rPr lang="nl-NL" baseline="0" dirty="0" smtClean="0"/>
              <a:t> </a:t>
            </a:r>
            <a:r>
              <a:rPr lang="nl-NL" baseline="0" dirty="0" err="1" smtClean="0"/>
              <a:t>valve</a:t>
            </a:r>
            <a:r>
              <a:rPr lang="nl-NL" baseline="0" dirty="0" smtClean="0"/>
              <a:t> without </a:t>
            </a:r>
            <a:r>
              <a:rPr lang="nl-NL" baseline="0" dirty="0" err="1" smtClean="0"/>
              <a:t>causing</a:t>
            </a:r>
            <a:r>
              <a:rPr lang="nl-NL" baseline="0" dirty="0" smtClean="0"/>
              <a:t> </a:t>
            </a:r>
            <a:r>
              <a:rPr lang="nl-NL" baseline="0" dirty="0" err="1" smtClean="0"/>
              <a:t>obstruction</a:t>
            </a:r>
            <a:r>
              <a:rPr lang="nl-NL" baseline="0" dirty="0" smtClean="0"/>
              <a:t>. </a:t>
            </a:r>
            <a:r>
              <a:rPr lang="nl-NL" baseline="0" dirty="0" err="1" smtClean="0"/>
              <a:t>There</a:t>
            </a:r>
            <a:r>
              <a:rPr lang="nl-NL" baseline="0" dirty="0" smtClean="0"/>
              <a:t> was </a:t>
            </a:r>
            <a:r>
              <a:rPr lang="nl-NL" baseline="0" dirty="0" err="1" smtClean="0"/>
              <a:t>also</a:t>
            </a:r>
            <a:r>
              <a:rPr lang="nl-NL" baseline="0" dirty="0" smtClean="0"/>
              <a:t> </a:t>
            </a:r>
            <a:r>
              <a:rPr lang="nl-NL" baseline="0" dirty="0" err="1" smtClean="0"/>
              <a:t>pericardial</a:t>
            </a:r>
            <a:r>
              <a:rPr lang="nl-NL" baseline="0" dirty="0" smtClean="0"/>
              <a:t> </a:t>
            </a:r>
            <a:r>
              <a:rPr lang="nl-NL" baseline="0" dirty="0" err="1" smtClean="0"/>
              <a:t>effusion</a:t>
            </a:r>
            <a:r>
              <a:rPr lang="nl-NL" baseline="0" dirty="0" smtClean="0"/>
              <a:t>. </a:t>
            </a:r>
          </a:p>
          <a:p>
            <a:r>
              <a:rPr lang="nl-NL" baseline="0" dirty="0" smtClean="0"/>
              <a:t>A MRI </a:t>
            </a:r>
            <a:r>
              <a:rPr lang="nl-NL" baseline="0" dirty="0" err="1" smtClean="0"/>
              <a:t>heart</a:t>
            </a:r>
            <a:r>
              <a:rPr lang="nl-NL" baseline="0" dirty="0" smtClean="0"/>
              <a:t> </a:t>
            </a:r>
            <a:r>
              <a:rPr lang="nl-NL" baseline="0" dirty="0" err="1" smtClean="0"/>
              <a:t>showed</a:t>
            </a:r>
            <a:r>
              <a:rPr lang="nl-NL" baseline="0" dirty="0" smtClean="0"/>
              <a:t> </a:t>
            </a:r>
            <a:r>
              <a:rPr lang="nl-NL" baseline="0" dirty="0" err="1" smtClean="0"/>
              <a:t>again</a:t>
            </a:r>
            <a:r>
              <a:rPr lang="nl-NL" baseline="0" dirty="0" smtClean="0"/>
              <a:t> the </a:t>
            </a:r>
            <a:r>
              <a:rPr lang="nl-NL" baseline="0" dirty="0" err="1" smtClean="0"/>
              <a:t>mass</a:t>
            </a:r>
            <a:r>
              <a:rPr lang="nl-NL" baseline="0" dirty="0" smtClean="0"/>
              <a:t> in the right atrium </a:t>
            </a:r>
            <a:r>
              <a:rPr lang="nl-NL" baseline="0" dirty="0" err="1" smtClean="0"/>
              <a:t>with</a:t>
            </a:r>
            <a:r>
              <a:rPr lang="nl-NL" baseline="0" dirty="0" smtClean="0"/>
              <a:t> the </a:t>
            </a:r>
            <a:r>
              <a:rPr lang="nl-NL" baseline="0" dirty="0" err="1" smtClean="0"/>
              <a:t>intraluminal</a:t>
            </a:r>
            <a:r>
              <a:rPr lang="nl-NL" baseline="0" dirty="0" smtClean="0"/>
              <a:t> part. </a:t>
            </a:r>
            <a:r>
              <a:rPr lang="nl-NL" baseline="0" dirty="0" err="1" smtClean="0"/>
              <a:t>But</a:t>
            </a:r>
            <a:r>
              <a:rPr lang="nl-NL" baseline="0" dirty="0" smtClean="0"/>
              <a:t> </a:t>
            </a:r>
            <a:r>
              <a:rPr lang="nl-NL" baseline="0" dirty="0" err="1" smtClean="0"/>
              <a:t>also</a:t>
            </a:r>
            <a:r>
              <a:rPr lang="nl-NL" baseline="0" dirty="0" smtClean="0"/>
              <a:t> </a:t>
            </a:r>
            <a:r>
              <a:rPr lang="nl-NL" baseline="0" dirty="0" err="1" smtClean="0"/>
              <a:t>showed</a:t>
            </a:r>
            <a:r>
              <a:rPr lang="nl-NL" baseline="0" dirty="0" smtClean="0"/>
              <a:t> </a:t>
            </a:r>
            <a:r>
              <a:rPr lang="nl-NL" baseline="0" dirty="0" err="1" smtClean="0"/>
              <a:t>infiltration</a:t>
            </a:r>
            <a:r>
              <a:rPr lang="nl-NL" baseline="0" dirty="0" smtClean="0"/>
              <a:t> of the right </a:t>
            </a:r>
            <a:r>
              <a:rPr lang="nl-NL" baseline="0" dirty="0" err="1" smtClean="0"/>
              <a:t>ventricle</a:t>
            </a:r>
            <a:r>
              <a:rPr lang="nl-NL" baseline="0" dirty="0" smtClean="0"/>
              <a:t>. </a:t>
            </a:r>
            <a:endParaRPr dirty="0"/>
          </a:p>
        </p:txBody>
      </p:sp>
    </p:spTree>
    <p:extLst>
      <p:ext uri="{BB962C8B-B14F-4D97-AF65-F5344CB8AC3E}">
        <p14:creationId xmlns:p14="http://schemas.microsoft.com/office/powerpoint/2010/main" val="2823289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Shape 611"/>
          <p:cNvSpPr>
            <a:spLocks noGrp="1" noRot="1" noChangeAspect="1"/>
          </p:cNvSpPr>
          <p:nvPr>
            <p:ph type="sldImg"/>
          </p:nvPr>
        </p:nvSpPr>
        <p:spPr>
          <a:xfrm>
            <a:off x="381000" y="685800"/>
            <a:ext cx="6096000" cy="3429000"/>
          </a:xfrm>
          <a:prstGeom prst="rect">
            <a:avLst/>
          </a:prstGeom>
        </p:spPr>
        <p:txBody>
          <a:bodyPr/>
          <a:lstStyle/>
          <a:p>
            <a:endParaRPr/>
          </a:p>
        </p:txBody>
      </p:sp>
      <p:sp>
        <p:nvSpPr>
          <p:cNvPr id="612" name="Shape 612"/>
          <p:cNvSpPr>
            <a:spLocks noGrp="1"/>
          </p:cNvSpPr>
          <p:nvPr>
            <p:ph type="body" sz="quarter" idx="1"/>
          </p:nvPr>
        </p:nvSpPr>
        <p:spPr>
          <a:prstGeom prst="rect">
            <a:avLst/>
          </a:prstGeom>
        </p:spPr>
        <p:txBody>
          <a:bodyPr/>
          <a:lstStyle/>
          <a:p>
            <a:r>
              <a:rPr lang="nl-NL" dirty="0" smtClean="0"/>
              <a:t>In</a:t>
            </a:r>
            <a:r>
              <a:rPr lang="nl-NL" baseline="0" dirty="0" smtClean="0"/>
              <a:t> </a:t>
            </a:r>
            <a:r>
              <a:rPr lang="nl-NL" baseline="0" dirty="0" err="1" smtClean="0"/>
              <a:t>conclusion</a:t>
            </a:r>
            <a:r>
              <a:rPr lang="nl-NL" baseline="0" dirty="0" smtClean="0"/>
              <a:t> al </a:t>
            </a:r>
            <a:r>
              <a:rPr lang="nl-NL" baseline="0" dirty="0" err="1" smtClean="0"/>
              <a:t>three</a:t>
            </a:r>
            <a:r>
              <a:rPr lang="nl-NL" baseline="0" dirty="0" smtClean="0"/>
              <a:t> </a:t>
            </a:r>
            <a:r>
              <a:rPr lang="nl-NL" baseline="0" dirty="0" err="1" smtClean="0"/>
              <a:t>patients</a:t>
            </a:r>
            <a:r>
              <a:rPr lang="nl-NL" baseline="0" dirty="0" smtClean="0"/>
              <a:t> </a:t>
            </a:r>
            <a:r>
              <a:rPr lang="nl-NL" baseline="0" dirty="0" err="1" smtClean="0"/>
              <a:t>presented</a:t>
            </a:r>
            <a:r>
              <a:rPr lang="nl-NL" baseline="0" dirty="0" smtClean="0"/>
              <a:t> </a:t>
            </a:r>
            <a:r>
              <a:rPr lang="nl-NL" baseline="0" dirty="0" err="1" smtClean="0"/>
              <a:t>with</a:t>
            </a:r>
            <a:r>
              <a:rPr lang="nl-NL" baseline="0" dirty="0" smtClean="0"/>
              <a:t> </a:t>
            </a:r>
            <a:r>
              <a:rPr lang="nl-NL" baseline="0" dirty="0" err="1" smtClean="0"/>
              <a:t>cardiac</a:t>
            </a:r>
            <a:r>
              <a:rPr lang="nl-NL" baseline="0" dirty="0" smtClean="0"/>
              <a:t> </a:t>
            </a:r>
            <a:r>
              <a:rPr lang="nl-NL" baseline="0" dirty="0" err="1" smtClean="0"/>
              <a:t>involvement</a:t>
            </a:r>
            <a:r>
              <a:rPr lang="nl-NL" baseline="0" dirty="0" smtClean="0"/>
              <a:t> of </a:t>
            </a:r>
            <a:r>
              <a:rPr lang="nl-NL" baseline="0" dirty="0" err="1" smtClean="0"/>
              <a:t>lymphoma</a:t>
            </a:r>
            <a:r>
              <a:rPr lang="nl-NL" baseline="0" dirty="0" smtClean="0"/>
              <a:t>. </a:t>
            </a:r>
          </a:p>
          <a:p>
            <a:r>
              <a:rPr lang="nl-NL" baseline="0" dirty="0" err="1" smtClean="0"/>
              <a:t>Paiient</a:t>
            </a:r>
            <a:r>
              <a:rPr lang="nl-NL" baseline="0" dirty="0" smtClean="0"/>
              <a:t> 1 had a stage IV </a:t>
            </a:r>
            <a:r>
              <a:rPr lang="nl-NL" baseline="0" dirty="0" err="1" smtClean="0"/>
              <a:t>difuse</a:t>
            </a:r>
            <a:r>
              <a:rPr lang="nl-NL" baseline="0" dirty="0" smtClean="0"/>
              <a:t> </a:t>
            </a:r>
            <a:r>
              <a:rPr lang="nl-NL" baseline="0" dirty="0" err="1" smtClean="0"/>
              <a:t>large</a:t>
            </a:r>
            <a:r>
              <a:rPr lang="nl-NL" baseline="0" dirty="0" smtClean="0"/>
              <a:t> </a:t>
            </a:r>
            <a:r>
              <a:rPr lang="nl-NL" baseline="0" dirty="0" err="1" smtClean="0"/>
              <a:t>cell</a:t>
            </a:r>
            <a:r>
              <a:rPr lang="nl-NL" baseline="0" dirty="0" smtClean="0"/>
              <a:t> B cel </a:t>
            </a:r>
            <a:r>
              <a:rPr lang="nl-NL" baseline="0" dirty="0" err="1" smtClean="0"/>
              <a:t>lymphoma</a:t>
            </a:r>
            <a:r>
              <a:rPr lang="nl-NL" baseline="0" dirty="0" smtClean="0"/>
              <a:t> </a:t>
            </a:r>
            <a:r>
              <a:rPr lang="nl-NL" baseline="0" dirty="0" err="1" smtClean="0"/>
              <a:t>with</a:t>
            </a:r>
            <a:r>
              <a:rPr lang="nl-NL" baseline="0" dirty="0" smtClean="0"/>
              <a:t> </a:t>
            </a:r>
            <a:r>
              <a:rPr lang="nl-NL" baseline="0" dirty="0" err="1" smtClean="0"/>
              <a:t>left</a:t>
            </a:r>
            <a:r>
              <a:rPr lang="nl-NL" baseline="0" dirty="0" smtClean="0"/>
              <a:t> and right </a:t>
            </a:r>
            <a:r>
              <a:rPr lang="nl-NL" baseline="0" dirty="0" err="1" smtClean="0"/>
              <a:t>ventricle</a:t>
            </a:r>
            <a:r>
              <a:rPr lang="nl-NL" baseline="0" dirty="0" smtClean="0"/>
              <a:t> </a:t>
            </a:r>
            <a:r>
              <a:rPr lang="nl-NL" baseline="0" dirty="0" err="1" smtClean="0"/>
              <a:t>involvement</a:t>
            </a:r>
            <a:r>
              <a:rPr lang="nl-NL" baseline="0" dirty="0" smtClean="0"/>
              <a:t> </a:t>
            </a:r>
            <a:r>
              <a:rPr lang="nl-NL" baseline="0" dirty="0" err="1" smtClean="0"/>
              <a:t>with</a:t>
            </a:r>
            <a:r>
              <a:rPr lang="nl-NL" baseline="0" dirty="0" smtClean="0"/>
              <a:t> a </a:t>
            </a:r>
            <a:r>
              <a:rPr lang="nl-NL" baseline="0" dirty="0" err="1" smtClean="0"/>
              <a:t>large</a:t>
            </a:r>
            <a:r>
              <a:rPr lang="nl-NL" baseline="0" dirty="0" smtClean="0"/>
              <a:t> </a:t>
            </a:r>
            <a:r>
              <a:rPr lang="nl-NL" baseline="0" dirty="0" err="1" smtClean="0"/>
              <a:t>mass</a:t>
            </a:r>
            <a:r>
              <a:rPr lang="nl-NL" baseline="0" dirty="0" smtClean="0"/>
              <a:t> </a:t>
            </a:r>
            <a:r>
              <a:rPr lang="nl-NL" baseline="0" dirty="0" err="1" smtClean="0"/>
              <a:t>leading</a:t>
            </a:r>
            <a:r>
              <a:rPr lang="nl-NL" baseline="0" dirty="0" smtClean="0"/>
              <a:t> </a:t>
            </a:r>
            <a:r>
              <a:rPr lang="nl-NL" baseline="0" dirty="0" err="1" smtClean="0"/>
              <a:t>towards</a:t>
            </a:r>
            <a:r>
              <a:rPr lang="nl-NL" baseline="0" dirty="0" smtClean="0"/>
              <a:t> </a:t>
            </a:r>
            <a:r>
              <a:rPr lang="nl-NL" baseline="0" dirty="0" err="1" smtClean="0"/>
              <a:t>obstructive</a:t>
            </a:r>
            <a:r>
              <a:rPr lang="nl-NL" baseline="0" dirty="0" smtClean="0"/>
              <a:t> and </a:t>
            </a:r>
            <a:r>
              <a:rPr lang="nl-NL" baseline="0" dirty="0" err="1" smtClean="0"/>
              <a:t>cardiogenic</a:t>
            </a:r>
            <a:r>
              <a:rPr lang="nl-NL" baseline="0" dirty="0" smtClean="0"/>
              <a:t> shock and </a:t>
            </a:r>
            <a:r>
              <a:rPr lang="nl-NL" baseline="0" dirty="0" err="1" smtClean="0"/>
              <a:t>she</a:t>
            </a:r>
            <a:r>
              <a:rPr lang="nl-NL" baseline="0" dirty="0" smtClean="0"/>
              <a:t> </a:t>
            </a:r>
            <a:r>
              <a:rPr lang="nl-NL" baseline="0" dirty="0" err="1" smtClean="0"/>
              <a:t>died</a:t>
            </a:r>
            <a:r>
              <a:rPr lang="nl-NL" baseline="0" dirty="0" smtClean="0"/>
              <a:t>.</a:t>
            </a:r>
          </a:p>
          <a:p>
            <a:r>
              <a:rPr lang="nl-NL" baseline="0" dirty="0" err="1" smtClean="0"/>
              <a:t>Patient</a:t>
            </a:r>
            <a:r>
              <a:rPr lang="nl-NL" baseline="0" dirty="0" smtClean="0"/>
              <a:t> 2 has a </a:t>
            </a:r>
            <a:r>
              <a:rPr lang="nl-NL" baseline="0" dirty="0" err="1" smtClean="0"/>
              <a:t>primary</a:t>
            </a:r>
            <a:r>
              <a:rPr lang="nl-NL" baseline="0" dirty="0" smtClean="0"/>
              <a:t> mediastinal B cel </a:t>
            </a:r>
            <a:r>
              <a:rPr lang="nl-NL" baseline="0" dirty="0" err="1" smtClean="0"/>
              <a:t>lymphoma</a:t>
            </a:r>
            <a:r>
              <a:rPr lang="nl-NL" baseline="0" dirty="0" smtClean="0"/>
              <a:t> </a:t>
            </a:r>
            <a:r>
              <a:rPr lang="nl-NL" baseline="0" dirty="0" err="1" smtClean="0"/>
              <a:t>with</a:t>
            </a:r>
            <a:r>
              <a:rPr lang="nl-NL" baseline="0" dirty="0" smtClean="0"/>
              <a:t> </a:t>
            </a:r>
            <a:r>
              <a:rPr lang="nl-NL" baseline="0" dirty="0" err="1" smtClean="0"/>
              <a:t>involvement</a:t>
            </a:r>
            <a:r>
              <a:rPr lang="nl-NL" baseline="0" dirty="0" smtClean="0"/>
              <a:t> of the right atrium and </a:t>
            </a:r>
            <a:r>
              <a:rPr lang="nl-NL" baseline="0" dirty="0" err="1" smtClean="0"/>
              <a:t>pericardium</a:t>
            </a:r>
            <a:r>
              <a:rPr lang="nl-NL" baseline="0" dirty="0" smtClean="0"/>
              <a:t> </a:t>
            </a:r>
            <a:r>
              <a:rPr lang="nl-NL" baseline="0" dirty="0" err="1" smtClean="0"/>
              <a:t>laedint</a:t>
            </a:r>
            <a:r>
              <a:rPr lang="nl-NL" baseline="0" dirty="0" smtClean="0"/>
              <a:t> </a:t>
            </a:r>
            <a:r>
              <a:rPr lang="nl-NL" baseline="0" dirty="0" err="1" smtClean="0"/>
              <a:t>towards</a:t>
            </a:r>
            <a:r>
              <a:rPr lang="nl-NL" baseline="0" dirty="0" smtClean="0"/>
              <a:t> </a:t>
            </a:r>
            <a:r>
              <a:rPr lang="nl-NL" baseline="0" dirty="0" err="1" smtClean="0"/>
              <a:t>pericardial</a:t>
            </a:r>
            <a:r>
              <a:rPr lang="nl-NL" baseline="0" dirty="0" smtClean="0"/>
              <a:t> </a:t>
            </a:r>
            <a:r>
              <a:rPr lang="nl-NL" baseline="0" dirty="0" err="1" smtClean="0"/>
              <a:t>effusion</a:t>
            </a:r>
            <a:endParaRPr lang="nl-NL" baseline="0" dirty="0" smtClean="0"/>
          </a:p>
          <a:p>
            <a:r>
              <a:rPr lang="nl-NL" baseline="0" dirty="0" err="1" smtClean="0"/>
              <a:t>Patient</a:t>
            </a:r>
            <a:r>
              <a:rPr lang="nl-NL" baseline="0" dirty="0" smtClean="0"/>
              <a:t> 3 has a stage IV </a:t>
            </a:r>
            <a:r>
              <a:rPr lang="nl-NL" baseline="0" dirty="0" err="1" smtClean="0"/>
              <a:t>burkitt</a:t>
            </a:r>
            <a:r>
              <a:rPr lang="nl-NL" baseline="0" dirty="0" smtClean="0"/>
              <a:t> </a:t>
            </a:r>
            <a:r>
              <a:rPr lang="nl-NL" baseline="0" dirty="0" err="1" smtClean="0"/>
              <a:t>lymphoma</a:t>
            </a:r>
            <a:r>
              <a:rPr lang="nl-NL" baseline="0" dirty="0" smtClean="0"/>
              <a:t> </a:t>
            </a:r>
            <a:r>
              <a:rPr lang="nl-NL" baseline="0" dirty="0" err="1" smtClean="0"/>
              <a:t>with</a:t>
            </a:r>
            <a:r>
              <a:rPr lang="nl-NL" baseline="0" dirty="0" smtClean="0"/>
              <a:t> </a:t>
            </a:r>
            <a:r>
              <a:rPr lang="nl-NL" baseline="0" dirty="0" err="1" smtClean="0"/>
              <a:t>involvement</a:t>
            </a:r>
            <a:r>
              <a:rPr lang="nl-NL" baseline="0" dirty="0" smtClean="0"/>
              <a:t> of the right atrium and </a:t>
            </a:r>
            <a:r>
              <a:rPr lang="nl-NL" baseline="0" dirty="0" err="1" smtClean="0"/>
              <a:t>ventricle</a:t>
            </a:r>
            <a:r>
              <a:rPr lang="nl-NL" baseline="0" dirty="0" smtClean="0"/>
              <a:t> and </a:t>
            </a:r>
            <a:r>
              <a:rPr lang="nl-NL" baseline="0" dirty="0" err="1" smtClean="0"/>
              <a:t>also</a:t>
            </a:r>
            <a:r>
              <a:rPr lang="nl-NL" baseline="0" dirty="0" smtClean="0"/>
              <a:t> </a:t>
            </a:r>
            <a:r>
              <a:rPr lang="nl-NL" baseline="0" dirty="0" err="1" smtClean="0"/>
              <a:t>pericardium</a:t>
            </a:r>
            <a:r>
              <a:rPr lang="nl-NL" baseline="0" dirty="0" smtClean="0"/>
              <a:t> </a:t>
            </a:r>
            <a:r>
              <a:rPr lang="nl-NL" baseline="0" dirty="0" err="1" smtClean="0"/>
              <a:t>with</a:t>
            </a:r>
            <a:r>
              <a:rPr lang="nl-NL" baseline="0" dirty="0" smtClean="0"/>
              <a:t> </a:t>
            </a:r>
            <a:r>
              <a:rPr lang="nl-NL" baseline="0" dirty="0" err="1" smtClean="0"/>
              <a:t>pericardial</a:t>
            </a:r>
            <a:r>
              <a:rPr lang="nl-NL" baseline="0" dirty="0" smtClean="0"/>
              <a:t> </a:t>
            </a:r>
            <a:r>
              <a:rPr lang="nl-NL" baseline="0" dirty="0" err="1" smtClean="0"/>
              <a:t>effusion</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page - patient care">
    <p:spTree>
      <p:nvGrpSpPr>
        <p:cNvPr id="1" name=""/>
        <p:cNvGrpSpPr/>
        <p:nvPr/>
      </p:nvGrpSpPr>
      <p:grpSpPr>
        <a:xfrm>
          <a:off x="0" y="0"/>
          <a:ext cx="0" cy="0"/>
          <a:chOff x="0" y="0"/>
          <a:chExt cx="0" cy="0"/>
        </a:xfrm>
      </p:grpSpPr>
      <p:sp>
        <p:nvSpPr>
          <p:cNvPr id="16"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7"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8" name="Rechthoek 10"/>
          <p:cNvSpPr/>
          <p:nvPr/>
        </p:nvSpPr>
        <p:spPr>
          <a:xfrm>
            <a:off x="0" y="598713"/>
            <a:ext cx="12192000" cy="2943611"/>
          </a:xfrm>
          <a:prstGeom prst="rect">
            <a:avLst/>
          </a:prstGeom>
          <a:solidFill>
            <a:srgbClr val="E89E00"/>
          </a:solidFill>
          <a:ln w="12700">
            <a:miter lim="400000"/>
          </a:ln>
        </p:spPr>
        <p:txBody>
          <a:bodyPr lIns="45719" rIns="45719" anchor="ctr"/>
          <a:lstStyle/>
          <a:p>
            <a:pPr algn="ctr">
              <a:defRPr>
                <a:solidFill>
                  <a:srgbClr val="FFFFFF"/>
                </a:solidFill>
              </a:defRPr>
            </a:pPr>
            <a:endParaRPr/>
          </a:p>
        </p:txBody>
      </p:sp>
      <p:sp>
        <p:nvSpPr>
          <p:cNvPr id="19" name="Title Text"/>
          <p:cNvSpPr txBox="1">
            <a:spLocks noGrp="1"/>
          </p:cNvSpPr>
          <p:nvPr>
            <p:ph type="title"/>
          </p:nvPr>
        </p:nvSpPr>
        <p:spPr>
          <a:xfrm>
            <a:off x="653142" y="1057047"/>
            <a:ext cx="10776858" cy="1152751"/>
          </a:xfrm>
          <a:prstGeom prst="rect">
            <a:avLst/>
          </a:prstGeom>
        </p:spPr>
        <p:txBody>
          <a:bodyPr anchor="b"/>
          <a:lstStyle>
            <a:lvl1pPr>
              <a:defRPr sz="5000">
                <a:solidFill>
                  <a:srgbClr val="FFFFFF"/>
                </a:solidFill>
              </a:defRPr>
            </a:lvl1pPr>
          </a:lstStyle>
          <a:p>
            <a:r>
              <a:t>Title Text</a:t>
            </a:r>
          </a:p>
        </p:txBody>
      </p:sp>
      <p:sp>
        <p:nvSpPr>
          <p:cNvPr id="20" name="Body Level One…"/>
          <p:cNvSpPr txBox="1">
            <a:spLocks noGrp="1"/>
          </p:cNvSpPr>
          <p:nvPr>
            <p:ph type="body" sz="quarter" idx="1"/>
          </p:nvPr>
        </p:nvSpPr>
        <p:spPr>
          <a:xfrm>
            <a:off x="674915" y="2340428"/>
            <a:ext cx="10776857" cy="653144"/>
          </a:xfrm>
          <a:prstGeom prst="rect">
            <a:avLst/>
          </a:prstGeom>
        </p:spPr>
        <p:txBody>
          <a:bodyPr>
            <a:normAutofit/>
          </a:bodyPr>
          <a:lstStyle>
            <a:lvl1pPr marL="0" indent="0">
              <a:buSzTx/>
              <a:buFontTx/>
              <a:buNone/>
              <a:defRPr sz="3800">
                <a:solidFill>
                  <a:srgbClr val="FFFFFF"/>
                </a:solidFill>
              </a:defRPr>
            </a:lvl1pPr>
            <a:lvl2pPr marL="0" indent="457200">
              <a:buSzTx/>
              <a:buFontTx/>
              <a:buNone/>
              <a:defRPr sz="3800">
                <a:solidFill>
                  <a:srgbClr val="FFFFFF"/>
                </a:solidFill>
              </a:defRPr>
            </a:lvl2pPr>
            <a:lvl3pPr marL="0" indent="914400">
              <a:buSzTx/>
              <a:buFontTx/>
              <a:buNone/>
              <a:defRPr sz="3800">
                <a:solidFill>
                  <a:srgbClr val="FFFFFF"/>
                </a:solidFill>
              </a:defRPr>
            </a:lvl3pPr>
            <a:lvl4pPr marL="0" indent="1371600">
              <a:buSzTx/>
              <a:buFontTx/>
              <a:buNone/>
              <a:defRPr sz="3800">
                <a:solidFill>
                  <a:srgbClr val="FFFFFF"/>
                </a:solidFill>
              </a:defRPr>
            </a:lvl4pPr>
            <a:lvl5pPr marL="0" indent="1828800">
              <a:buSzTx/>
              <a:buFontTx/>
              <a:buNone/>
              <a:defRPr sz="3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1" name="Tijdelijke aanduiding voor afbeelding 14"/>
          <p:cNvSpPr>
            <a:spLocks noGrp="1"/>
          </p:cNvSpPr>
          <p:nvPr>
            <p:ph type="pic" idx="13"/>
          </p:nvPr>
        </p:nvSpPr>
        <p:spPr>
          <a:xfrm>
            <a:off x="0" y="3429000"/>
            <a:ext cx="12192000" cy="3429000"/>
          </a:xfrm>
          <a:prstGeom prst="rect">
            <a:avLst/>
          </a:prstGeom>
        </p:spPr>
        <p:txBody>
          <a:bodyPr lIns="91439" rIns="91439"/>
          <a:lstStyle/>
          <a:p>
            <a:endParaRPr/>
          </a:p>
        </p:txBody>
      </p:sp>
      <p:grpSp>
        <p:nvGrpSpPr>
          <p:cNvPr id="24" name="Groep 59"/>
          <p:cNvGrpSpPr/>
          <p:nvPr/>
        </p:nvGrpSpPr>
        <p:grpSpPr>
          <a:xfrm>
            <a:off x="4309679" y="-734"/>
            <a:ext cx="3561148" cy="986574"/>
            <a:chOff x="0" y="0"/>
            <a:chExt cx="3561146" cy="986572"/>
          </a:xfrm>
        </p:grpSpPr>
        <p:sp>
          <p:nvSpPr>
            <p:cNvPr id="22" name="Freeform 5"/>
            <p:cNvSpPr/>
            <p:nvPr/>
          </p:nvSpPr>
          <p:spPr>
            <a:xfrm>
              <a:off x="0" y="0"/>
              <a:ext cx="3561147" cy="986573"/>
            </a:xfrm>
            <a:custGeom>
              <a:avLst/>
              <a:gdLst/>
              <a:ahLst/>
              <a:cxnLst>
                <a:cxn ang="0">
                  <a:pos x="wd2" y="hd2"/>
                </a:cxn>
                <a:cxn ang="5400000">
                  <a:pos x="wd2" y="hd2"/>
                </a:cxn>
                <a:cxn ang="10800000">
                  <a:pos x="wd2" y="hd2"/>
                </a:cxn>
                <a:cxn ang="16200000">
                  <a:pos x="wd2" y="hd2"/>
                </a:cxn>
              </a:cxnLst>
              <a:rect l="0" t="0" r="r" b="b"/>
              <a:pathLst>
                <a:path w="21600" h="21600" extrusionOk="0">
                  <a:moveTo>
                    <a:pt x="0" y="17"/>
                  </a:moveTo>
                  <a:cubicBezTo>
                    <a:pt x="6" y="4623"/>
                    <a:pt x="15" y="9471"/>
                    <a:pt x="22" y="14077"/>
                  </a:cubicBezTo>
                  <a:cubicBezTo>
                    <a:pt x="22" y="18231"/>
                    <a:pt x="953" y="21600"/>
                    <a:pt x="2100" y="21600"/>
                  </a:cubicBezTo>
                  <a:lnTo>
                    <a:pt x="19522" y="21600"/>
                  </a:lnTo>
                  <a:cubicBezTo>
                    <a:pt x="20669" y="21600"/>
                    <a:pt x="21600" y="18231"/>
                    <a:pt x="21600" y="14077"/>
                  </a:cubicBezTo>
                  <a:cubicBezTo>
                    <a:pt x="21594" y="9384"/>
                    <a:pt x="21589" y="4692"/>
                    <a:pt x="21583" y="0"/>
                  </a:cubicBezTo>
                  <a:lnTo>
                    <a:pt x="0" y="17"/>
                  </a:lnTo>
                  <a:close/>
                </a:path>
              </a:pathLst>
            </a:custGeom>
            <a:solidFill>
              <a:srgbClr val="FFFFFF"/>
            </a:solidFill>
            <a:ln w="12700" cap="flat">
              <a:noFill/>
              <a:miter lim="400000"/>
            </a:ln>
            <a:effectLst/>
          </p:spPr>
          <p:txBody>
            <a:bodyPr wrap="square" lIns="45719" tIns="45719" rIns="45719" bIns="45719" numCol="1" anchor="t">
              <a:noAutofit/>
            </a:bodyPr>
            <a:lstStyle/>
            <a:p>
              <a:endParaRPr/>
            </a:p>
          </p:txBody>
        </p:sp>
        <p:pic>
          <p:nvPicPr>
            <p:cNvPr id="23" name="Afbeelding 57" descr="Afbeelding 57"/>
            <p:cNvPicPr>
              <a:picLocks noChangeAspect="1"/>
            </p:cNvPicPr>
            <p:nvPr/>
          </p:nvPicPr>
          <p:blipFill>
            <a:blip r:embed="rId3">
              <a:extLst/>
            </a:blip>
            <a:stretch>
              <a:fillRect/>
            </a:stretch>
          </p:blipFill>
          <p:spPr>
            <a:xfrm>
              <a:off x="386908" y="298570"/>
              <a:ext cx="2790889" cy="504059"/>
            </a:xfrm>
            <a:prstGeom prst="rect">
              <a:avLst/>
            </a:prstGeom>
            <a:ln w="12700" cap="flat">
              <a:noFill/>
              <a:miter lim="400000"/>
            </a:ln>
            <a:effectLst/>
          </p:spPr>
        </p:pic>
      </p:grpSp>
      <p:sp>
        <p:nvSpPr>
          <p:cNvPr id="25"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ext and image - research">
    <p:spTree>
      <p:nvGrpSpPr>
        <p:cNvPr id="1" name=""/>
        <p:cNvGrpSpPr/>
        <p:nvPr/>
      </p:nvGrpSpPr>
      <p:grpSpPr>
        <a:xfrm>
          <a:off x="0" y="0"/>
          <a:ext cx="0" cy="0"/>
          <a:chOff x="0" y="0"/>
          <a:chExt cx="0" cy="0"/>
        </a:xfrm>
      </p:grpSpPr>
      <p:sp>
        <p:nvSpPr>
          <p:cNvPr id="133"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34"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35" name="Title Text"/>
          <p:cNvSpPr txBox="1">
            <a:spLocks noGrp="1"/>
          </p:cNvSpPr>
          <p:nvPr>
            <p:ph type="title"/>
          </p:nvPr>
        </p:nvSpPr>
        <p:spPr>
          <a:xfrm>
            <a:off x="673100" y="1439707"/>
            <a:ext cx="5346700" cy="646332"/>
          </a:xfrm>
          <a:prstGeom prst="rect">
            <a:avLst/>
          </a:prstGeom>
        </p:spPr>
        <p:txBody>
          <a:bodyPr anchor="t"/>
          <a:lstStyle>
            <a:lvl1pPr>
              <a:defRPr>
                <a:solidFill>
                  <a:srgbClr val="009CB4"/>
                </a:solidFill>
              </a:defRPr>
            </a:lvl1pPr>
          </a:lstStyle>
          <a:p>
            <a:r>
              <a:t>Title Text</a:t>
            </a:r>
          </a:p>
        </p:txBody>
      </p:sp>
      <p:sp>
        <p:nvSpPr>
          <p:cNvPr id="136" name="Body Level One…"/>
          <p:cNvSpPr txBox="1">
            <a:spLocks noGrp="1"/>
          </p:cNvSpPr>
          <p:nvPr>
            <p:ph type="body" sz="half" idx="1"/>
          </p:nvPr>
        </p:nvSpPr>
        <p:spPr>
          <a:xfrm>
            <a:off x="673100" y="2350009"/>
            <a:ext cx="5346700" cy="3559179"/>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137" name="Tijdelijke aanduiding voor afbeelding 8"/>
          <p:cNvSpPr>
            <a:spLocks noGrp="1"/>
          </p:cNvSpPr>
          <p:nvPr>
            <p:ph type="pic" sz="half" idx="13"/>
          </p:nvPr>
        </p:nvSpPr>
        <p:spPr>
          <a:xfrm>
            <a:off x="6361112" y="1543664"/>
            <a:ext cx="5054601" cy="4365523"/>
          </a:xfrm>
          <a:prstGeom prst="rect">
            <a:avLst/>
          </a:prstGeom>
        </p:spPr>
        <p:txBody>
          <a:bodyPr lIns="91439" rIns="91439"/>
          <a:lstStyle/>
          <a:p>
            <a:endParaRPr/>
          </a:p>
        </p:txBody>
      </p:sp>
      <p:sp>
        <p:nvSpPr>
          <p:cNvPr id="138"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ortait colored bg - research">
    <p:spTree>
      <p:nvGrpSpPr>
        <p:cNvPr id="1" name=""/>
        <p:cNvGrpSpPr/>
        <p:nvPr/>
      </p:nvGrpSpPr>
      <p:grpSpPr>
        <a:xfrm>
          <a:off x="0" y="0"/>
          <a:ext cx="0" cy="0"/>
          <a:chOff x="0" y="0"/>
          <a:chExt cx="0" cy="0"/>
        </a:xfrm>
      </p:grpSpPr>
      <p:sp>
        <p:nvSpPr>
          <p:cNvPr id="145"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46"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47"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48" name="Rechthoek 6"/>
          <p:cNvSpPr/>
          <p:nvPr/>
        </p:nvSpPr>
        <p:spPr>
          <a:xfrm>
            <a:off x="0" y="1540932"/>
            <a:ext cx="6096000" cy="4722439"/>
          </a:xfrm>
          <a:prstGeom prst="rect">
            <a:avLst/>
          </a:prstGeom>
          <a:solidFill>
            <a:srgbClr val="009CB4"/>
          </a:solidFill>
          <a:ln w="12700">
            <a:miter lim="400000"/>
          </a:ln>
        </p:spPr>
        <p:txBody>
          <a:bodyPr lIns="45719" rIns="45719" anchor="ctr"/>
          <a:lstStyle/>
          <a:p>
            <a:pPr algn="ctr">
              <a:defRPr>
                <a:solidFill>
                  <a:srgbClr val="FFFFFF"/>
                </a:solidFill>
              </a:defRPr>
            </a:pPr>
            <a:endParaRPr/>
          </a:p>
        </p:txBody>
      </p:sp>
      <p:sp>
        <p:nvSpPr>
          <p:cNvPr id="149" name="Body Level One…"/>
          <p:cNvSpPr txBox="1">
            <a:spLocks noGrp="1"/>
          </p:cNvSpPr>
          <p:nvPr>
            <p:ph type="body" sz="half" idx="1"/>
          </p:nvPr>
        </p:nvSpPr>
        <p:spPr>
          <a:xfrm>
            <a:off x="647700" y="2705100"/>
            <a:ext cx="5359400" cy="3204087"/>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50" name="Tijdelijke aanduiding voor afbeelding 8"/>
          <p:cNvSpPr>
            <a:spLocks noGrp="1"/>
          </p:cNvSpPr>
          <p:nvPr>
            <p:ph type="pic" sz="half" idx="13"/>
          </p:nvPr>
        </p:nvSpPr>
        <p:spPr>
          <a:xfrm>
            <a:off x="6096000" y="1540932"/>
            <a:ext cx="6096000" cy="4722442"/>
          </a:xfrm>
          <a:prstGeom prst="rect">
            <a:avLst/>
          </a:prstGeom>
        </p:spPr>
        <p:txBody>
          <a:bodyPr lIns="91439" rIns="91439"/>
          <a:lstStyle/>
          <a:p>
            <a:endParaRPr/>
          </a:p>
        </p:txBody>
      </p:sp>
      <p:sp>
        <p:nvSpPr>
          <p:cNvPr id="151"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152"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Landscape colored bg - research">
    <p:spTree>
      <p:nvGrpSpPr>
        <p:cNvPr id="1" name=""/>
        <p:cNvGrpSpPr/>
        <p:nvPr/>
      </p:nvGrpSpPr>
      <p:grpSpPr>
        <a:xfrm>
          <a:off x="0" y="0"/>
          <a:ext cx="0" cy="0"/>
          <a:chOff x="0" y="0"/>
          <a:chExt cx="0" cy="0"/>
        </a:xfrm>
      </p:grpSpPr>
      <p:sp>
        <p:nvSpPr>
          <p:cNvPr id="159"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60"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61" name="Rechthoek 6"/>
          <p:cNvSpPr/>
          <p:nvPr/>
        </p:nvSpPr>
        <p:spPr>
          <a:xfrm>
            <a:off x="0" y="4360984"/>
            <a:ext cx="12192000" cy="1900989"/>
          </a:xfrm>
          <a:prstGeom prst="rect">
            <a:avLst/>
          </a:prstGeom>
          <a:solidFill>
            <a:srgbClr val="009CB4"/>
          </a:solidFill>
          <a:ln w="12700">
            <a:miter lim="400000"/>
          </a:ln>
        </p:spPr>
        <p:txBody>
          <a:bodyPr lIns="45719" rIns="45719" anchor="ctr"/>
          <a:lstStyle/>
          <a:p>
            <a:pPr algn="ctr">
              <a:defRPr>
                <a:solidFill>
                  <a:srgbClr val="FFFFFF"/>
                </a:solidFill>
              </a:defRPr>
            </a:pPr>
            <a:endParaRPr/>
          </a:p>
        </p:txBody>
      </p:sp>
      <p:sp>
        <p:nvSpPr>
          <p:cNvPr id="162"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63" name="Body Level One…"/>
          <p:cNvSpPr txBox="1">
            <a:spLocks noGrp="1"/>
          </p:cNvSpPr>
          <p:nvPr>
            <p:ph type="body" sz="quarter" idx="1"/>
          </p:nvPr>
        </p:nvSpPr>
        <p:spPr>
          <a:xfrm>
            <a:off x="657223" y="4591050"/>
            <a:ext cx="5438776" cy="1428750"/>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64" name="Tijdelijke aanduiding voor afbeelding 8"/>
          <p:cNvSpPr>
            <a:spLocks noGrp="1"/>
          </p:cNvSpPr>
          <p:nvPr>
            <p:ph type="pic" sz="half" idx="13"/>
          </p:nvPr>
        </p:nvSpPr>
        <p:spPr>
          <a:xfrm>
            <a:off x="6096000" y="1543050"/>
            <a:ext cx="6096000" cy="2816537"/>
          </a:xfrm>
          <a:prstGeom prst="rect">
            <a:avLst/>
          </a:prstGeom>
        </p:spPr>
        <p:txBody>
          <a:bodyPr lIns="91439" rIns="91439"/>
          <a:lstStyle/>
          <a:p>
            <a:endParaRPr/>
          </a:p>
        </p:txBody>
      </p:sp>
      <p:sp>
        <p:nvSpPr>
          <p:cNvPr id="165"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166" name="Tijdelijke aanduiding voor afbeelding 8"/>
          <p:cNvSpPr>
            <a:spLocks noGrp="1"/>
          </p:cNvSpPr>
          <p:nvPr>
            <p:ph type="pic" sz="half" idx="14"/>
          </p:nvPr>
        </p:nvSpPr>
        <p:spPr>
          <a:xfrm>
            <a:off x="0" y="1543050"/>
            <a:ext cx="6096000" cy="2816537"/>
          </a:xfrm>
          <a:prstGeom prst="rect">
            <a:avLst/>
          </a:prstGeom>
        </p:spPr>
        <p:txBody>
          <a:bodyPr lIns="91439" rIns="91439"/>
          <a:lstStyle/>
          <a:p>
            <a:endParaRPr/>
          </a:p>
        </p:txBody>
      </p:sp>
      <p:sp>
        <p:nvSpPr>
          <p:cNvPr id="167"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page - education">
    <p:spTree>
      <p:nvGrpSpPr>
        <p:cNvPr id="1" name=""/>
        <p:cNvGrpSpPr/>
        <p:nvPr/>
      </p:nvGrpSpPr>
      <p:grpSpPr>
        <a:xfrm>
          <a:off x="0" y="0"/>
          <a:ext cx="0" cy="0"/>
          <a:chOff x="0" y="0"/>
          <a:chExt cx="0" cy="0"/>
        </a:xfrm>
      </p:grpSpPr>
      <p:sp>
        <p:nvSpPr>
          <p:cNvPr id="174"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75"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76" name="Rechthoek 10"/>
          <p:cNvSpPr/>
          <p:nvPr/>
        </p:nvSpPr>
        <p:spPr>
          <a:xfrm>
            <a:off x="0" y="603738"/>
            <a:ext cx="12192000" cy="2825263"/>
          </a:xfrm>
          <a:prstGeom prst="rect">
            <a:avLst/>
          </a:prstGeom>
          <a:solidFill>
            <a:srgbClr val="6AB650"/>
          </a:solidFill>
          <a:ln w="12700">
            <a:miter lim="400000"/>
          </a:ln>
        </p:spPr>
        <p:txBody>
          <a:bodyPr lIns="45719" rIns="45719" anchor="ctr"/>
          <a:lstStyle/>
          <a:p>
            <a:pPr algn="ctr">
              <a:defRPr>
                <a:solidFill>
                  <a:srgbClr val="FFFFFF"/>
                </a:solidFill>
              </a:defRPr>
            </a:pPr>
            <a:endParaRPr/>
          </a:p>
        </p:txBody>
      </p:sp>
      <p:sp>
        <p:nvSpPr>
          <p:cNvPr id="177" name="Title Text"/>
          <p:cNvSpPr txBox="1">
            <a:spLocks noGrp="1"/>
          </p:cNvSpPr>
          <p:nvPr>
            <p:ph type="title"/>
          </p:nvPr>
        </p:nvSpPr>
        <p:spPr>
          <a:xfrm>
            <a:off x="653142" y="1057047"/>
            <a:ext cx="10776858" cy="1152751"/>
          </a:xfrm>
          <a:prstGeom prst="rect">
            <a:avLst/>
          </a:prstGeom>
        </p:spPr>
        <p:txBody>
          <a:bodyPr anchor="b"/>
          <a:lstStyle>
            <a:lvl1pPr>
              <a:defRPr sz="5000">
                <a:solidFill>
                  <a:srgbClr val="FFFFFF"/>
                </a:solidFill>
              </a:defRPr>
            </a:lvl1pPr>
          </a:lstStyle>
          <a:p>
            <a:r>
              <a:t>Title Text</a:t>
            </a:r>
          </a:p>
        </p:txBody>
      </p:sp>
      <p:sp>
        <p:nvSpPr>
          <p:cNvPr id="178" name="Body Level One…"/>
          <p:cNvSpPr txBox="1">
            <a:spLocks noGrp="1"/>
          </p:cNvSpPr>
          <p:nvPr>
            <p:ph type="body" sz="quarter" idx="1"/>
          </p:nvPr>
        </p:nvSpPr>
        <p:spPr>
          <a:xfrm>
            <a:off x="674915" y="2340428"/>
            <a:ext cx="10776857" cy="653144"/>
          </a:xfrm>
          <a:prstGeom prst="rect">
            <a:avLst/>
          </a:prstGeom>
        </p:spPr>
        <p:txBody>
          <a:bodyPr>
            <a:normAutofit/>
          </a:bodyPr>
          <a:lstStyle>
            <a:lvl1pPr marL="0" indent="0">
              <a:buSzTx/>
              <a:buFontTx/>
              <a:buNone/>
              <a:defRPr sz="3800">
                <a:solidFill>
                  <a:srgbClr val="FFFFFF"/>
                </a:solidFill>
              </a:defRPr>
            </a:lvl1pPr>
            <a:lvl2pPr marL="0" indent="457200">
              <a:buSzTx/>
              <a:buFontTx/>
              <a:buNone/>
              <a:defRPr sz="3800">
                <a:solidFill>
                  <a:srgbClr val="FFFFFF"/>
                </a:solidFill>
              </a:defRPr>
            </a:lvl2pPr>
            <a:lvl3pPr marL="0" indent="914400">
              <a:buSzTx/>
              <a:buFontTx/>
              <a:buNone/>
              <a:defRPr sz="3800">
                <a:solidFill>
                  <a:srgbClr val="FFFFFF"/>
                </a:solidFill>
              </a:defRPr>
            </a:lvl3pPr>
            <a:lvl4pPr marL="0" indent="1371600">
              <a:buSzTx/>
              <a:buFontTx/>
              <a:buNone/>
              <a:defRPr sz="3800">
                <a:solidFill>
                  <a:srgbClr val="FFFFFF"/>
                </a:solidFill>
              </a:defRPr>
            </a:lvl4pPr>
            <a:lvl5pPr marL="0" indent="1828800">
              <a:buSzTx/>
              <a:buFontTx/>
              <a:buNone/>
              <a:defRPr sz="3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79" name="Tijdelijke aanduiding voor afbeelding 14"/>
          <p:cNvSpPr>
            <a:spLocks noGrp="1"/>
          </p:cNvSpPr>
          <p:nvPr>
            <p:ph type="pic" idx="13"/>
          </p:nvPr>
        </p:nvSpPr>
        <p:spPr>
          <a:xfrm>
            <a:off x="0" y="3429000"/>
            <a:ext cx="12192000" cy="3429000"/>
          </a:xfrm>
          <a:prstGeom prst="rect">
            <a:avLst/>
          </a:prstGeom>
        </p:spPr>
        <p:txBody>
          <a:bodyPr lIns="91439" rIns="91439"/>
          <a:lstStyle/>
          <a:p>
            <a:endParaRPr/>
          </a:p>
        </p:txBody>
      </p:sp>
      <p:grpSp>
        <p:nvGrpSpPr>
          <p:cNvPr id="182" name="Groep 12"/>
          <p:cNvGrpSpPr/>
          <p:nvPr/>
        </p:nvGrpSpPr>
        <p:grpSpPr>
          <a:xfrm>
            <a:off x="4309679" y="-734"/>
            <a:ext cx="3561148" cy="986574"/>
            <a:chOff x="0" y="0"/>
            <a:chExt cx="3561146" cy="986572"/>
          </a:xfrm>
        </p:grpSpPr>
        <p:sp>
          <p:nvSpPr>
            <p:cNvPr id="180" name="Freeform 5"/>
            <p:cNvSpPr/>
            <p:nvPr/>
          </p:nvSpPr>
          <p:spPr>
            <a:xfrm>
              <a:off x="0" y="0"/>
              <a:ext cx="3561147" cy="986573"/>
            </a:xfrm>
            <a:custGeom>
              <a:avLst/>
              <a:gdLst/>
              <a:ahLst/>
              <a:cxnLst>
                <a:cxn ang="0">
                  <a:pos x="wd2" y="hd2"/>
                </a:cxn>
                <a:cxn ang="5400000">
                  <a:pos x="wd2" y="hd2"/>
                </a:cxn>
                <a:cxn ang="10800000">
                  <a:pos x="wd2" y="hd2"/>
                </a:cxn>
                <a:cxn ang="16200000">
                  <a:pos x="wd2" y="hd2"/>
                </a:cxn>
              </a:cxnLst>
              <a:rect l="0" t="0" r="r" b="b"/>
              <a:pathLst>
                <a:path w="21600" h="21600" extrusionOk="0">
                  <a:moveTo>
                    <a:pt x="0" y="17"/>
                  </a:moveTo>
                  <a:cubicBezTo>
                    <a:pt x="6" y="4623"/>
                    <a:pt x="15" y="9471"/>
                    <a:pt x="22" y="14077"/>
                  </a:cubicBezTo>
                  <a:cubicBezTo>
                    <a:pt x="22" y="18231"/>
                    <a:pt x="953" y="21600"/>
                    <a:pt x="2100" y="21600"/>
                  </a:cubicBezTo>
                  <a:lnTo>
                    <a:pt x="19522" y="21600"/>
                  </a:lnTo>
                  <a:cubicBezTo>
                    <a:pt x="20669" y="21600"/>
                    <a:pt x="21600" y="18231"/>
                    <a:pt x="21600" y="14077"/>
                  </a:cubicBezTo>
                  <a:cubicBezTo>
                    <a:pt x="21594" y="9384"/>
                    <a:pt x="21589" y="4692"/>
                    <a:pt x="21583" y="0"/>
                  </a:cubicBezTo>
                  <a:lnTo>
                    <a:pt x="0" y="17"/>
                  </a:lnTo>
                  <a:close/>
                </a:path>
              </a:pathLst>
            </a:custGeom>
            <a:solidFill>
              <a:srgbClr val="FFFFFF"/>
            </a:solidFill>
            <a:ln w="12700" cap="flat">
              <a:noFill/>
              <a:miter lim="400000"/>
            </a:ln>
            <a:effectLst/>
          </p:spPr>
          <p:txBody>
            <a:bodyPr wrap="square" lIns="45719" tIns="45719" rIns="45719" bIns="45719" numCol="1" anchor="t">
              <a:noAutofit/>
            </a:bodyPr>
            <a:lstStyle/>
            <a:p>
              <a:endParaRPr/>
            </a:p>
          </p:txBody>
        </p:sp>
        <p:pic>
          <p:nvPicPr>
            <p:cNvPr id="181" name="Afbeelding 16" descr="Afbeelding 16"/>
            <p:cNvPicPr>
              <a:picLocks noChangeAspect="1"/>
            </p:cNvPicPr>
            <p:nvPr/>
          </p:nvPicPr>
          <p:blipFill>
            <a:blip r:embed="rId3">
              <a:extLst/>
            </a:blip>
            <a:stretch>
              <a:fillRect/>
            </a:stretch>
          </p:blipFill>
          <p:spPr>
            <a:xfrm>
              <a:off x="386908" y="298570"/>
              <a:ext cx="2790889" cy="504059"/>
            </a:xfrm>
            <a:prstGeom prst="rect">
              <a:avLst/>
            </a:prstGeom>
            <a:ln w="12700" cap="flat">
              <a:noFill/>
              <a:miter lim="400000"/>
            </a:ln>
            <a:effectLst/>
          </p:spPr>
        </p:pic>
      </p:grpSp>
      <p:sp>
        <p:nvSpPr>
          <p:cNvPr id="183"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2 columns - education">
    <p:spTree>
      <p:nvGrpSpPr>
        <p:cNvPr id="1" name=""/>
        <p:cNvGrpSpPr/>
        <p:nvPr/>
      </p:nvGrpSpPr>
      <p:grpSpPr>
        <a:xfrm>
          <a:off x="0" y="0"/>
          <a:ext cx="0" cy="0"/>
          <a:chOff x="0" y="0"/>
          <a:chExt cx="0" cy="0"/>
        </a:xfrm>
      </p:grpSpPr>
      <p:sp>
        <p:nvSpPr>
          <p:cNvPr id="190"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91"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92" name="Title Text"/>
          <p:cNvSpPr txBox="1">
            <a:spLocks noGrp="1"/>
          </p:cNvSpPr>
          <p:nvPr>
            <p:ph type="title"/>
          </p:nvPr>
        </p:nvSpPr>
        <p:spPr>
          <a:xfrm>
            <a:off x="673100" y="1100091"/>
            <a:ext cx="10766044" cy="1325564"/>
          </a:xfrm>
          <a:prstGeom prst="rect">
            <a:avLst/>
          </a:prstGeom>
        </p:spPr>
        <p:txBody>
          <a:bodyPr/>
          <a:lstStyle>
            <a:lvl1pPr>
              <a:defRPr>
                <a:solidFill>
                  <a:srgbClr val="6AB650"/>
                </a:solidFill>
              </a:defRPr>
            </a:lvl1pPr>
          </a:lstStyle>
          <a:p>
            <a:r>
              <a:t>Title Text</a:t>
            </a:r>
          </a:p>
        </p:txBody>
      </p:sp>
      <p:sp>
        <p:nvSpPr>
          <p:cNvPr id="193" name="Body Level One…"/>
          <p:cNvSpPr txBox="1">
            <a:spLocks noGrp="1"/>
          </p:cNvSpPr>
          <p:nvPr>
            <p:ph type="body" sz="half" idx="1"/>
          </p:nvPr>
        </p:nvSpPr>
        <p:spPr>
          <a:xfrm>
            <a:off x="673100" y="2425655"/>
            <a:ext cx="5346700" cy="3751308"/>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194"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1 column - education">
    <p:spTree>
      <p:nvGrpSpPr>
        <p:cNvPr id="1" name=""/>
        <p:cNvGrpSpPr/>
        <p:nvPr/>
      </p:nvGrpSpPr>
      <p:grpSpPr>
        <a:xfrm>
          <a:off x="0" y="0"/>
          <a:ext cx="0" cy="0"/>
          <a:chOff x="0" y="0"/>
          <a:chExt cx="0" cy="0"/>
        </a:xfrm>
      </p:grpSpPr>
      <p:sp>
        <p:nvSpPr>
          <p:cNvPr id="201"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02"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03" name="Title Text"/>
          <p:cNvSpPr txBox="1">
            <a:spLocks noGrp="1"/>
          </p:cNvSpPr>
          <p:nvPr>
            <p:ph type="title"/>
          </p:nvPr>
        </p:nvSpPr>
        <p:spPr>
          <a:xfrm>
            <a:off x="673100" y="1100091"/>
            <a:ext cx="10766044" cy="1325564"/>
          </a:xfrm>
          <a:prstGeom prst="rect">
            <a:avLst/>
          </a:prstGeom>
        </p:spPr>
        <p:txBody>
          <a:bodyPr/>
          <a:lstStyle>
            <a:lvl1pPr>
              <a:defRPr>
                <a:solidFill>
                  <a:srgbClr val="6AB650"/>
                </a:solidFill>
              </a:defRPr>
            </a:lvl1pPr>
          </a:lstStyle>
          <a:p>
            <a:r>
              <a:t>Title Text</a:t>
            </a:r>
          </a:p>
        </p:txBody>
      </p:sp>
      <p:sp>
        <p:nvSpPr>
          <p:cNvPr id="204" name="Body Level One…"/>
          <p:cNvSpPr txBox="1">
            <a:spLocks noGrp="1"/>
          </p:cNvSpPr>
          <p:nvPr>
            <p:ph type="body" idx="1"/>
          </p:nvPr>
        </p:nvSpPr>
        <p:spPr>
          <a:xfrm>
            <a:off x="694944" y="2425655"/>
            <a:ext cx="10744201" cy="3751308"/>
          </a:xfrm>
          <a:prstGeom prst="rect">
            <a:avLst/>
          </a:prstGeom>
        </p:spPr>
        <p:txBody>
          <a:bodyPr>
            <a:normAutofit/>
          </a:bodyPr>
          <a:lstStyle>
            <a:lvl1pPr>
              <a:lnSpc>
                <a:spcPct val="125000"/>
              </a:lnSpc>
              <a:spcBef>
                <a:spcPts val="0"/>
              </a:spcBef>
              <a:defRPr sz="2300"/>
            </a:lvl1pPr>
            <a:lvl2pPr marL="685800" indent="-228600">
              <a:lnSpc>
                <a:spcPct val="125000"/>
              </a:lnSpc>
              <a:spcBef>
                <a:spcPts val="0"/>
              </a:spcBef>
              <a:defRPr sz="2300"/>
            </a:lvl2pPr>
            <a:lvl3pPr marL="1143000" indent="-228600">
              <a:lnSpc>
                <a:spcPct val="125000"/>
              </a:lnSpc>
              <a:spcBef>
                <a:spcPts val="0"/>
              </a:spcBef>
              <a:defRPr sz="2300"/>
            </a:lvl3pPr>
            <a:lvl4pPr marL="1600200" indent="-228600">
              <a:lnSpc>
                <a:spcPct val="125000"/>
              </a:lnSpc>
              <a:spcBef>
                <a:spcPts val="0"/>
              </a:spcBef>
              <a:defRPr sz="2300"/>
            </a:lvl4pPr>
            <a:lvl5pPr marL="2057400" indent="-228600">
              <a:lnSpc>
                <a:spcPct val="125000"/>
              </a:lnSpc>
              <a:spcBef>
                <a:spcPts val="0"/>
              </a:spcBef>
              <a:defRPr sz="2300"/>
            </a:lvl5pPr>
          </a:lstStyle>
          <a:p>
            <a:r>
              <a:t>Body Level One</a:t>
            </a:r>
          </a:p>
          <a:p>
            <a:pPr lvl="1"/>
            <a:r>
              <a:t>Body Level Two</a:t>
            </a:r>
          </a:p>
          <a:p>
            <a:pPr lvl="2"/>
            <a:r>
              <a:t>Body Level Three</a:t>
            </a:r>
          </a:p>
          <a:p>
            <a:pPr lvl="3"/>
            <a:r>
              <a:t>Body Level Four</a:t>
            </a:r>
          </a:p>
          <a:p>
            <a:pPr lvl="4"/>
            <a:r>
              <a:t>Body Level Five</a:t>
            </a:r>
          </a:p>
        </p:txBody>
      </p:sp>
      <p:sp>
        <p:nvSpPr>
          <p:cNvPr id="205"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ext and image - education">
    <p:spTree>
      <p:nvGrpSpPr>
        <p:cNvPr id="1" name=""/>
        <p:cNvGrpSpPr/>
        <p:nvPr/>
      </p:nvGrpSpPr>
      <p:grpSpPr>
        <a:xfrm>
          <a:off x="0" y="0"/>
          <a:ext cx="0" cy="0"/>
          <a:chOff x="0" y="0"/>
          <a:chExt cx="0" cy="0"/>
        </a:xfrm>
      </p:grpSpPr>
      <p:sp>
        <p:nvSpPr>
          <p:cNvPr id="212"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13"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14" name="Title Text"/>
          <p:cNvSpPr txBox="1">
            <a:spLocks noGrp="1"/>
          </p:cNvSpPr>
          <p:nvPr>
            <p:ph type="title"/>
          </p:nvPr>
        </p:nvSpPr>
        <p:spPr>
          <a:xfrm>
            <a:off x="673100" y="1439707"/>
            <a:ext cx="5346700" cy="646332"/>
          </a:xfrm>
          <a:prstGeom prst="rect">
            <a:avLst/>
          </a:prstGeom>
        </p:spPr>
        <p:txBody>
          <a:bodyPr anchor="t"/>
          <a:lstStyle>
            <a:lvl1pPr>
              <a:defRPr>
                <a:solidFill>
                  <a:srgbClr val="6AB650"/>
                </a:solidFill>
              </a:defRPr>
            </a:lvl1pPr>
          </a:lstStyle>
          <a:p>
            <a:r>
              <a:t>Title Text</a:t>
            </a:r>
          </a:p>
        </p:txBody>
      </p:sp>
      <p:sp>
        <p:nvSpPr>
          <p:cNvPr id="215" name="Body Level One…"/>
          <p:cNvSpPr txBox="1">
            <a:spLocks noGrp="1"/>
          </p:cNvSpPr>
          <p:nvPr>
            <p:ph type="body" sz="half" idx="1"/>
          </p:nvPr>
        </p:nvSpPr>
        <p:spPr>
          <a:xfrm>
            <a:off x="673100" y="2350009"/>
            <a:ext cx="5346700" cy="3559179"/>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216" name="Tijdelijke aanduiding voor afbeelding 8"/>
          <p:cNvSpPr>
            <a:spLocks noGrp="1"/>
          </p:cNvSpPr>
          <p:nvPr>
            <p:ph type="pic" sz="half" idx="13"/>
          </p:nvPr>
        </p:nvSpPr>
        <p:spPr>
          <a:xfrm>
            <a:off x="6361112" y="1543664"/>
            <a:ext cx="5054601" cy="4365523"/>
          </a:xfrm>
          <a:prstGeom prst="rect">
            <a:avLst/>
          </a:prstGeom>
        </p:spPr>
        <p:txBody>
          <a:bodyPr lIns="91439" rIns="91439"/>
          <a:lstStyle/>
          <a:p>
            <a:endParaRPr/>
          </a:p>
        </p:txBody>
      </p:sp>
      <p:sp>
        <p:nvSpPr>
          <p:cNvPr id="217"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Portrait colored bg - education">
    <p:spTree>
      <p:nvGrpSpPr>
        <p:cNvPr id="1" name=""/>
        <p:cNvGrpSpPr/>
        <p:nvPr/>
      </p:nvGrpSpPr>
      <p:grpSpPr>
        <a:xfrm>
          <a:off x="0" y="0"/>
          <a:ext cx="0" cy="0"/>
          <a:chOff x="0" y="0"/>
          <a:chExt cx="0" cy="0"/>
        </a:xfrm>
      </p:grpSpPr>
      <p:sp>
        <p:nvSpPr>
          <p:cNvPr id="224"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25"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26"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227" name="Rechthoek 6"/>
          <p:cNvSpPr/>
          <p:nvPr/>
        </p:nvSpPr>
        <p:spPr>
          <a:xfrm>
            <a:off x="0" y="1540932"/>
            <a:ext cx="6096000" cy="4722439"/>
          </a:xfrm>
          <a:prstGeom prst="rect">
            <a:avLst/>
          </a:prstGeom>
          <a:solidFill>
            <a:srgbClr val="6AB650"/>
          </a:solidFill>
          <a:ln w="12700">
            <a:miter lim="400000"/>
          </a:ln>
        </p:spPr>
        <p:txBody>
          <a:bodyPr lIns="45719" rIns="45719" anchor="ctr"/>
          <a:lstStyle/>
          <a:p>
            <a:pPr algn="ctr">
              <a:defRPr>
                <a:solidFill>
                  <a:srgbClr val="FFFFFF"/>
                </a:solidFill>
              </a:defRPr>
            </a:pPr>
            <a:endParaRPr/>
          </a:p>
        </p:txBody>
      </p:sp>
      <p:sp>
        <p:nvSpPr>
          <p:cNvPr id="228" name="Body Level One…"/>
          <p:cNvSpPr txBox="1">
            <a:spLocks noGrp="1"/>
          </p:cNvSpPr>
          <p:nvPr>
            <p:ph type="body" sz="half" idx="1"/>
          </p:nvPr>
        </p:nvSpPr>
        <p:spPr>
          <a:xfrm>
            <a:off x="647700" y="2705100"/>
            <a:ext cx="5359400" cy="3204087"/>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29" name="Tijdelijke aanduiding voor afbeelding 8"/>
          <p:cNvSpPr>
            <a:spLocks noGrp="1"/>
          </p:cNvSpPr>
          <p:nvPr>
            <p:ph type="pic" sz="half" idx="13"/>
          </p:nvPr>
        </p:nvSpPr>
        <p:spPr>
          <a:xfrm>
            <a:off x="6096000" y="1540932"/>
            <a:ext cx="6096000" cy="4722442"/>
          </a:xfrm>
          <a:prstGeom prst="rect">
            <a:avLst/>
          </a:prstGeom>
        </p:spPr>
        <p:txBody>
          <a:bodyPr lIns="91439" rIns="91439"/>
          <a:lstStyle/>
          <a:p>
            <a:endParaRPr/>
          </a:p>
        </p:txBody>
      </p:sp>
      <p:sp>
        <p:nvSpPr>
          <p:cNvPr id="230"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231"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Landscape colored bg - education">
    <p:spTree>
      <p:nvGrpSpPr>
        <p:cNvPr id="1" name=""/>
        <p:cNvGrpSpPr/>
        <p:nvPr/>
      </p:nvGrpSpPr>
      <p:grpSpPr>
        <a:xfrm>
          <a:off x="0" y="0"/>
          <a:ext cx="0" cy="0"/>
          <a:chOff x="0" y="0"/>
          <a:chExt cx="0" cy="0"/>
        </a:xfrm>
      </p:grpSpPr>
      <p:sp>
        <p:nvSpPr>
          <p:cNvPr id="238"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39"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40" name="Rechthoek 6"/>
          <p:cNvSpPr/>
          <p:nvPr/>
        </p:nvSpPr>
        <p:spPr>
          <a:xfrm>
            <a:off x="0" y="4360984"/>
            <a:ext cx="12192000" cy="1900989"/>
          </a:xfrm>
          <a:prstGeom prst="rect">
            <a:avLst/>
          </a:prstGeom>
          <a:solidFill>
            <a:srgbClr val="6AB650"/>
          </a:solidFill>
          <a:ln w="12700">
            <a:miter lim="400000"/>
          </a:ln>
        </p:spPr>
        <p:txBody>
          <a:bodyPr lIns="45719" rIns="45719" anchor="ctr"/>
          <a:lstStyle/>
          <a:p>
            <a:pPr algn="ctr">
              <a:defRPr>
                <a:solidFill>
                  <a:srgbClr val="FFFFFF"/>
                </a:solidFill>
              </a:defRPr>
            </a:pPr>
            <a:endParaRPr/>
          </a:p>
        </p:txBody>
      </p:sp>
      <p:sp>
        <p:nvSpPr>
          <p:cNvPr id="241"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242" name="Body Level One…"/>
          <p:cNvSpPr txBox="1">
            <a:spLocks noGrp="1"/>
          </p:cNvSpPr>
          <p:nvPr>
            <p:ph type="body" sz="quarter" idx="1"/>
          </p:nvPr>
        </p:nvSpPr>
        <p:spPr>
          <a:xfrm>
            <a:off x="657223" y="4591050"/>
            <a:ext cx="5438776" cy="1428750"/>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43" name="Tijdelijke aanduiding voor afbeelding 8"/>
          <p:cNvSpPr>
            <a:spLocks noGrp="1"/>
          </p:cNvSpPr>
          <p:nvPr>
            <p:ph type="pic" sz="half" idx="13"/>
          </p:nvPr>
        </p:nvSpPr>
        <p:spPr>
          <a:xfrm>
            <a:off x="6096000" y="1543050"/>
            <a:ext cx="6096000" cy="2816537"/>
          </a:xfrm>
          <a:prstGeom prst="rect">
            <a:avLst/>
          </a:prstGeom>
        </p:spPr>
        <p:txBody>
          <a:bodyPr lIns="91439" rIns="91439"/>
          <a:lstStyle/>
          <a:p>
            <a:endParaRPr/>
          </a:p>
        </p:txBody>
      </p:sp>
      <p:sp>
        <p:nvSpPr>
          <p:cNvPr id="244"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245" name="Tijdelijke aanduiding voor afbeelding 8"/>
          <p:cNvSpPr>
            <a:spLocks noGrp="1"/>
          </p:cNvSpPr>
          <p:nvPr>
            <p:ph type="pic" sz="half" idx="14"/>
          </p:nvPr>
        </p:nvSpPr>
        <p:spPr>
          <a:xfrm>
            <a:off x="0" y="1543050"/>
            <a:ext cx="6096000" cy="2816537"/>
          </a:xfrm>
          <a:prstGeom prst="rect">
            <a:avLst/>
          </a:prstGeom>
        </p:spPr>
        <p:txBody>
          <a:bodyPr lIns="91439" rIns="91439"/>
          <a:lstStyle/>
          <a:p>
            <a:endParaRPr/>
          </a:p>
        </p:txBody>
      </p:sp>
      <p:sp>
        <p:nvSpPr>
          <p:cNvPr id="246"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itle page - corporate">
    <p:spTree>
      <p:nvGrpSpPr>
        <p:cNvPr id="1" name=""/>
        <p:cNvGrpSpPr/>
        <p:nvPr/>
      </p:nvGrpSpPr>
      <p:grpSpPr>
        <a:xfrm>
          <a:off x="0" y="0"/>
          <a:ext cx="0" cy="0"/>
          <a:chOff x="0" y="0"/>
          <a:chExt cx="0" cy="0"/>
        </a:xfrm>
      </p:grpSpPr>
      <p:sp>
        <p:nvSpPr>
          <p:cNvPr id="253"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54"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55" name="Rechthoek 10"/>
          <p:cNvSpPr/>
          <p:nvPr/>
        </p:nvSpPr>
        <p:spPr>
          <a:xfrm>
            <a:off x="0" y="603738"/>
            <a:ext cx="12192000" cy="2825263"/>
          </a:xfrm>
          <a:prstGeom prst="rect">
            <a:avLst/>
          </a:prstGeom>
          <a:solidFill>
            <a:srgbClr val="003741"/>
          </a:solidFill>
          <a:ln w="12700">
            <a:miter lim="400000"/>
          </a:ln>
        </p:spPr>
        <p:txBody>
          <a:bodyPr lIns="45719" rIns="45719" anchor="ctr"/>
          <a:lstStyle/>
          <a:p>
            <a:pPr algn="ctr">
              <a:defRPr>
                <a:solidFill>
                  <a:srgbClr val="FFFFFF"/>
                </a:solidFill>
              </a:defRPr>
            </a:pPr>
            <a:endParaRPr/>
          </a:p>
        </p:txBody>
      </p:sp>
      <p:sp>
        <p:nvSpPr>
          <p:cNvPr id="256" name="Title Text"/>
          <p:cNvSpPr txBox="1">
            <a:spLocks noGrp="1"/>
          </p:cNvSpPr>
          <p:nvPr>
            <p:ph type="title"/>
          </p:nvPr>
        </p:nvSpPr>
        <p:spPr>
          <a:xfrm>
            <a:off x="653142" y="1057047"/>
            <a:ext cx="10776858" cy="1152751"/>
          </a:xfrm>
          <a:prstGeom prst="rect">
            <a:avLst/>
          </a:prstGeom>
        </p:spPr>
        <p:txBody>
          <a:bodyPr anchor="b"/>
          <a:lstStyle>
            <a:lvl1pPr>
              <a:defRPr sz="5000">
                <a:solidFill>
                  <a:srgbClr val="FFFFFF"/>
                </a:solidFill>
              </a:defRPr>
            </a:lvl1pPr>
          </a:lstStyle>
          <a:p>
            <a:r>
              <a:t>Title Text</a:t>
            </a:r>
          </a:p>
        </p:txBody>
      </p:sp>
      <p:sp>
        <p:nvSpPr>
          <p:cNvPr id="257" name="Body Level One…"/>
          <p:cNvSpPr txBox="1">
            <a:spLocks noGrp="1"/>
          </p:cNvSpPr>
          <p:nvPr>
            <p:ph type="body" sz="quarter" idx="1"/>
          </p:nvPr>
        </p:nvSpPr>
        <p:spPr>
          <a:xfrm>
            <a:off x="674915" y="2340428"/>
            <a:ext cx="10776857" cy="653144"/>
          </a:xfrm>
          <a:prstGeom prst="rect">
            <a:avLst/>
          </a:prstGeom>
        </p:spPr>
        <p:txBody>
          <a:bodyPr>
            <a:normAutofit/>
          </a:bodyPr>
          <a:lstStyle>
            <a:lvl1pPr marL="0" indent="0">
              <a:buSzTx/>
              <a:buFontTx/>
              <a:buNone/>
              <a:defRPr sz="3800">
                <a:solidFill>
                  <a:srgbClr val="FFFFFF"/>
                </a:solidFill>
              </a:defRPr>
            </a:lvl1pPr>
            <a:lvl2pPr marL="0" indent="457200">
              <a:buSzTx/>
              <a:buFontTx/>
              <a:buNone/>
              <a:defRPr sz="3800">
                <a:solidFill>
                  <a:srgbClr val="FFFFFF"/>
                </a:solidFill>
              </a:defRPr>
            </a:lvl2pPr>
            <a:lvl3pPr marL="0" indent="914400">
              <a:buSzTx/>
              <a:buFontTx/>
              <a:buNone/>
              <a:defRPr sz="3800">
                <a:solidFill>
                  <a:srgbClr val="FFFFFF"/>
                </a:solidFill>
              </a:defRPr>
            </a:lvl3pPr>
            <a:lvl4pPr marL="0" indent="1371600">
              <a:buSzTx/>
              <a:buFontTx/>
              <a:buNone/>
              <a:defRPr sz="3800">
                <a:solidFill>
                  <a:srgbClr val="FFFFFF"/>
                </a:solidFill>
              </a:defRPr>
            </a:lvl4pPr>
            <a:lvl5pPr marL="0" indent="1828800">
              <a:buSzTx/>
              <a:buFontTx/>
              <a:buNone/>
              <a:defRPr sz="3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58" name="Tijdelijke aanduiding voor afbeelding 14"/>
          <p:cNvSpPr>
            <a:spLocks noGrp="1"/>
          </p:cNvSpPr>
          <p:nvPr>
            <p:ph type="pic" idx="13"/>
          </p:nvPr>
        </p:nvSpPr>
        <p:spPr>
          <a:xfrm>
            <a:off x="0" y="3429000"/>
            <a:ext cx="12192000" cy="3429000"/>
          </a:xfrm>
          <a:prstGeom prst="rect">
            <a:avLst/>
          </a:prstGeom>
        </p:spPr>
        <p:txBody>
          <a:bodyPr lIns="91439" rIns="91439"/>
          <a:lstStyle/>
          <a:p>
            <a:endParaRPr/>
          </a:p>
        </p:txBody>
      </p:sp>
      <p:grpSp>
        <p:nvGrpSpPr>
          <p:cNvPr id="261" name="Groep 6"/>
          <p:cNvGrpSpPr/>
          <p:nvPr/>
        </p:nvGrpSpPr>
        <p:grpSpPr>
          <a:xfrm>
            <a:off x="4309679" y="-734"/>
            <a:ext cx="3561148" cy="986574"/>
            <a:chOff x="0" y="0"/>
            <a:chExt cx="3561146" cy="986572"/>
          </a:xfrm>
        </p:grpSpPr>
        <p:sp>
          <p:nvSpPr>
            <p:cNvPr id="259" name="Freeform 5"/>
            <p:cNvSpPr/>
            <p:nvPr/>
          </p:nvSpPr>
          <p:spPr>
            <a:xfrm>
              <a:off x="0" y="0"/>
              <a:ext cx="3561147" cy="986573"/>
            </a:xfrm>
            <a:custGeom>
              <a:avLst/>
              <a:gdLst/>
              <a:ahLst/>
              <a:cxnLst>
                <a:cxn ang="0">
                  <a:pos x="wd2" y="hd2"/>
                </a:cxn>
                <a:cxn ang="5400000">
                  <a:pos x="wd2" y="hd2"/>
                </a:cxn>
                <a:cxn ang="10800000">
                  <a:pos x="wd2" y="hd2"/>
                </a:cxn>
                <a:cxn ang="16200000">
                  <a:pos x="wd2" y="hd2"/>
                </a:cxn>
              </a:cxnLst>
              <a:rect l="0" t="0" r="r" b="b"/>
              <a:pathLst>
                <a:path w="21600" h="21600" extrusionOk="0">
                  <a:moveTo>
                    <a:pt x="0" y="17"/>
                  </a:moveTo>
                  <a:cubicBezTo>
                    <a:pt x="6" y="4623"/>
                    <a:pt x="15" y="9471"/>
                    <a:pt x="22" y="14077"/>
                  </a:cubicBezTo>
                  <a:cubicBezTo>
                    <a:pt x="22" y="18231"/>
                    <a:pt x="953" y="21600"/>
                    <a:pt x="2100" y="21600"/>
                  </a:cubicBezTo>
                  <a:lnTo>
                    <a:pt x="19522" y="21600"/>
                  </a:lnTo>
                  <a:cubicBezTo>
                    <a:pt x="20669" y="21600"/>
                    <a:pt x="21600" y="18231"/>
                    <a:pt x="21600" y="14077"/>
                  </a:cubicBezTo>
                  <a:cubicBezTo>
                    <a:pt x="21594" y="9384"/>
                    <a:pt x="21589" y="4692"/>
                    <a:pt x="21583" y="0"/>
                  </a:cubicBezTo>
                  <a:lnTo>
                    <a:pt x="0" y="17"/>
                  </a:lnTo>
                  <a:close/>
                </a:path>
              </a:pathLst>
            </a:custGeom>
            <a:solidFill>
              <a:srgbClr val="FFFFFF"/>
            </a:solidFill>
            <a:ln w="12700" cap="flat">
              <a:noFill/>
              <a:miter lim="400000"/>
            </a:ln>
            <a:effectLst/>
          </p:spPr>
          <p:txBody>
            <a:bodyPr wrap="square" lIns="45719" tIns="45719" rIns="45719" bIns="45719" numCol="1" anchor="t">
              <a:noAutofit/>
            </a:bodyPr>
            <a:lstStyle/>
            <a:p>
              <a:endParaRPr/>
            </a:p>
          </p:txBody>
        </p:sp>
        <p:pic>
          <p:nvPicPr>
            <p:cNvPr id="260" name="Afbeelding 11" descr="Afbeelding 11"/>
            <p:cNvPicPr>
              <a:picLocks noChangeAspect="1"/>
            </p:cNvPicPr>
            <p:nvPr/>
          </p:nvPicPr>
          <p:blipFill>
            <a:blip r:embed="rId3">
              <a:extLst/>
            </a:blip>
            <a:stretch>
              <a:fillRect/>
            </a:stretch>
          </p:blipFill>
          <p:spPr>
            <a:xfrm>
              <a:off x="386908" y="298570"/>
              <a:ext cx="2790889" cy="504059"/>
            </a:xfrm>
            <a:prstGeom prst="rect">
              <a:avLst/>
            </a:prstGeom>
            <a:ln w="12700" cap="flat">
              <a:noFill/>
              <a:miter lim="400000"/>
            </a:ln>
            <a:effectLst/>
          </p:spPr>
        </p:pic>
      </p:grpSp>
      <p:sp>
        <p:nvSpPr>
          <p:cNvPr id="262"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2 columns - patient care">
    <p:spTree>
      <p:nvGrpSpPr>
        <p:cNvPr id="1" name=""/>
        <p:cNvGrpSpPr/>
        <p:nvPr/>
      </p:nvGrpSpPr>
      <p:grpSpPr>
        <a:xfrm>
          <a:off x="0" y="0"/>
          <a:ext cx="0" cy="0"/>
          <a:chOff x="0" y="0"/>
          <a:chExt cx="0" cy="0"/>
        </a:xfrm>
      </p:grpSpPr>
      <p:sp>
        <p:nvSpPr>
          <p:cNvPr id="32"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33"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34" name="Title Text"/>
          <p:cNvSpPr txBox="1">
            <a:spLocks noGrp="1"/>
          </p:cNvSpPr>
          <p:nvPr>
            <p:ph type="title"/>
          </p:nvPr>
        </p:nvSpPr>
        <p:spPr>
          <a:xfrm>
            <a:off x="673100" y="1100091"/>
            <a:ext cx="10766044" cy="1325564"/>
          </a:xfrm>
          <a:prstGeom prst="rect">
            <a:avLst/>
          </a:prstGeom>
        </p:spPr>
        <p:txBody>
          <a:bodyPr/>
          <a:lstStyle/>
          <a:p>
            <a:r>
              <a:t>Title Text</a:t>
            </a:r>
          </a:p>
        </p:txBody>
      </p:sp>
      <p:sp>
        <p:nvSpPr>
          <p:cNvPr id="35" name="Body Level One…"/>
          <p:cNvSpPr txBox="1">
            <a:spLocks noGrp="1"/>
          </p:cNvSpPr>
          <p:nvPr>
            <p:ph type="body" sz="half" idx="1"/>
          </p:nvPr>
        </p:nvSpPr>
        <p:spPr>
          <a:xfrm>
            <a:off x="673100" y="2425655"/>
            <a:ext cx="5346700" cy="3751308"/>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 column - corporate">
    <p:spTree>
      <p:nvGrpSpPr>
        <p:cNvPr id="1" name=""/>
        <p:cNvGrpSpPr/>
        <p:nvPr/>
      </p:nvGrpSpPr>
      <p:grpSpPr>
        <a:xfrm>
          <a:off x="0" y="0"/>
          <a:ext cx="0" cy="0"/>
          <a:chOff x="0" y="0"/>
          <a:chExt cx="0" cy="0"/>
        </a:xfrm>
      </p:grpSpPr>
      <p:sp>
        <p:nvSpPr>
          <p:cNvPr id="269"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70"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71" name="Title Text"/>
          <p:cNvSpPr txBox="1">
            <a:spLocks noGrp="1"/>
          </p:cNvSpPr>
          <p:nvPr>
            <p:ph type="title"/>
          </p:nvPr>
        </p:nvSpPr>
        <p:spPr>
          <a:xfrm>
            <a:off x="673100" y="1100091"/>
            <a:ext cx="10766044" cy="1325564"/>
          </a:xfrm>
          <a:prstGeom prst="rect">
            <a:avLst/>
          </a:prstGeom>
        </p:spPr>
        <p:txBody>
          <a:bodyPr/>
          <a:lstStyle>
            <a:lvl1pPr>
              <a:defRPr>
                <a:solidFill>
                  <a:srgbClr val="003741"/>
                </a:solidFill>
              </a:defRPr>
            </a:lvl1pPr>
          </a:lstStyle>
          <a:p>
            <a:r>
              <a:t>Title Text</a:t>
            </a:r>
          </a:p>
        </p:txBody>
      </p:sp>
      <p:sp>
        <p:nvSpPr>
          <p:cNvPr id="272" name="Body Level One…"/>
          <p:cNvSpPr txBox="1">
            <a:spLocks noGrp="1"/>
          </p:cNvSpPr>
          <p:nvPr>
            <p:ph type="body" sz="half" idx="1"/>
          </p:nvPr>
        </p:nvSpPr>
        <p:spPr>
          <a:xfrm>
            <a:off x="673100" y="2425655"/>
            <a:ext cx="5346700" cy="3751308"/>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273"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2 columns - corporate">
    <p:spTree>
      <p:nvGrpSpPr>
        <p:cNvPr id="1" name=""/>
        <p:cNvGrpSpPr/>
        <p:nvPr/>
      </p:nvGrpSpPr>
      <p:grpSpPr>
        <a:xfrm>
          <a:off x="0" y="0"/>
          <a:ext cx="0" cy="0"/>
          <a:chOff x="0" y="0"/>
          <a:chExt cx="0" cy="0"/>
        </a:xfrm>
      </p:grpSpPr>
      <p:sp>
        <p:nvSpPr>
          <p:cNvPr id="280"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81"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82" name="Title Text"/>
          <p:cNvSpPr txBox="1">
            <a:spLocks noGrp="1"/>
          </p:cNvSpPr>
          <p:nvPr>
            <p:ph type="title"/>
          </p:nvPr>
        </p:nvSpPr>
        <p:spPr>
          <a:xfrm>
            <a:off x="673100" y="1100091"/>
            <a:ext cx="10766044" cy="1325564"/>
          </a:xfrm>
          <a:prstGeom prst="rect">
            <a:avLst/>
          </a:prstGeom>
        </p:spPr>
        <p:txBody>
          <a:bodyPr/>
          <a:lstStyle>
            <a:lvl1pPr>
              <a:defRPr>
                <a:solidFill>
                  <a:srgbClr val="003741"/>
                </a:solidFill>
              </a:defRPr>
            </a:lvl1pPr>
          </a:lstStyle>
          <a:p>
            <a:r>
              <a:t>Title Text</a:t>
            </a:r>
          </a:p>
        </p:txBody>
      </p:sp>
      <p:sp>
        <p:nvSpPr>
          <p:cNvPr id="283" name="Body Level One…"/>
          <p:cNvSpPr txBox="1">
            <a:spLocks noGrp="1"/>
          </p:cNvSpPr>
          <p:nvPr>
            <p:ph type="body" idx="1"/>
          </p:nvPr>
        </p:nvSpPr>
        <p:spPr>
          <a:xfrm>
            <a:off x="694944" y="2425655"/>
            <a:ext cx="10744201" cy="3751308"/>
          </a:xfrm>
          <a:prstGeom prst="rect">
            <a:avLst/>
          </a:prstGeom>
        </p:spPr>
        <p:txBody>
          <a:bodyPr>
            <a:normAutofit/>
          </a:bodyPr>
          <a:lstStyle>
            <a:lvl1pPr>
              <a:lnSpc>
                <a:spcPct val="125000"/>
              </a:lnSpc>
              <a:spcBef>
                <a:spcPts val="0"/>
              </a:spcBef>
              <a:defRPr sz="2300"/>
            </a:lvl1pPr>
            <a:lvl2pPr marL="685800" indent="-228600">
              <a:lnSpc>
                <a:spcPct val="125000"/>
              </a:lnSpc>
              <a:spcBef>
                <a:spcPts val="0"/>
              </a:spcBef>
              <a:defRPr sz="2300"/>
            </a:lvl2pPr>
            <a:lvl3pPr marL="1143000" indent="-228600">
              <a:lnSpc>
                <a:spcPct val="125000"/>
              </a:lnSpc>
              <a:spcBef>
                <a:spcPts val="0"/>
              </a:spcBef>
              <a:defRPr sz="2300"/>
            </a:lvl3pPr>
            <a:lvl4pPr marL="1600200" indent="-228600">
              <a:lnSpc>
                <a:spcPct val="125000"/>
              </a:lnSpc>
              <a:spcBef>
                <a:spcPts val="0"/>
              </a:spcBef>
              <a:defRPr sz="2300"/>
            </a:lvl4pPr>
            <a:lvl5pPr marL="2057400" indent="-228600">
              <a:lnSpc>
                <a:spcPct val="125000"/>
              </a:lnSpc>
              <a:spcBef>
                <a:spcPts val="0"/>
              </a:spcBef>
              <a:defRPr sz="2300"/>
            </a:lvl5pPr>
          </a:lstStyle>
          <a:p>
            <a:r>
              <a:t>Body Level One</a:t>
            </a:r>
          </a:p>
          <a:p>
            <a:pPr lvl="1"/>
            <a:r>
              <a:t>Body Level Two</a:t>
            </a:r>
          </a:p>
          <a:p>
            <a:pPr lvl="2"/>
            <a:r>
              <a:t>Body Level Three</a:t>
            </a:r>
          </a:p>
          <a:p>
            <a:pPr lvl="3"/>
            <a:r>
              <a:t>Body Level Four</a:t>
            </a:r>
          </a:p>
          <a:p>
            <a:pPr lvl="4"/>
            <a:r>
              <a:t>Body Level Five</a:t>
            </a:r>
          </a:p>
        </p:txBody>
      </p:sp>
      <p:sp>
        <p:nvSpPr>
          <p:cNvPr id="284"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ext and image - corporate">
    <p:spTree>
      <p:nvGrpSpPr>
        <p:cNvPr id="1" name=""/>
        <p:cNvGrpSpPr/>
        <p:nvPr/>
      </p:nvGrpSpPr>
      <p:grpSpPr>
        <a:xfrm>
          <a:off x="0" y="0"/>
          <a:ext cx="0" cy="0"/>
          <a:chOff x="0" y="0"/>
          <a:chExt cx="0" cy="0"/>
        </a:xfrm>
      </p:grpSpPr>
      <p:sp>
        <p:nvSpPr>
          <p:cNvPr id="291"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292"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293" name="Title Text"/>
          <p:cNvSpPr txBox="1">
            <a:spLocks noGrp="1"/>
          </p:cNvSpPr>
          <p:nvPr>
            <p:ph type="title"/>
          </p:nvPr>
        </p:nvSpPr>
        <p:spPr>
          <a:xfrm>
            <a:off x="673100" y="1439707"/>
            <a:ext cx="5346700" cy="646332"/>
          </a:xfrm>
          <a:prstGeom prst="rect">
            <a:avLst/>
          </a:prstGeom>
        </p:spPr>
        <p:txBody>
          <a:bodyPr anchor="t"/>
          <a:lstStyle>
            <a:lvl1pPr>
              <a:defRPr>
                <a:solidFill>
                  <a:srgbClr val="003741"/>
                </a:solidFill>
              </a:defRPr>
            </a:lvl1pPr>
          </a:lstStyle>
          <a:p>
            <a:r>
              <a:t>Title Text</a:t>
            </a:r>
          </a:p>
        </p:txBody>
      </p:sp>
      <p:sp>
        <p:nvSpPr>
          <p:cNvPr id="294" name="Body Level One…"/>
          <p:cNvSpPr txBox="1">
            <a:spLocks noGrp="1"/>
          </p:cNvSpPr>
          <p:nvPr>
            <p:ph type="body" sz="half" idx="1"/>
          </p:nvPr>
        </p:nvSpPr>
        <p:spPr>
          <a:xfrm>
            <a:off x="673100" y="2350009"/>
            <a:ext cx="5346700" cy="3559179"/>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295" name="Tijdelijke aanduiding voor afbeelding 8"/>
          <p:cNvSpPr>
            <a:spLocks noGrp="1"/>
          </p:cNvSpPr>
          <p:nvPr>
            <p:ph type="pic" sz="half" idx="13"/>
          </p:nvPr>
        </p:nvSpPr>
        <p:spPr>
          <a:xfrm>
            <a:off x="6361112" y="1543664"/>
            <a:ext cx="5054601" cy="4365523"/>
          </a:xfrm>
          <a:prstGeom prst="rect">
            <a:avLst/>
          </a:prstGeom>
        </p:spPr>
        <p:txBody>
          <a:bodyPr lIns="91439" rIns="91439"/>
          <a:lstStyle/>
          <a:p>
            <a:endParaRPr/>
          </a:p>
        </p:txBody>
      </p:sp>
      <p:sp>
        <p:nvSpPr>
          <p:cNvPr id="296"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Portrait colored bg - corporate">
    <p:spTree>
      <p:nvGrpSpPr>
        <p:cNvPr id="1" name=""/>
        <p:cNvGrpSpPr/>
        <p:nvPr/>
      </p:nvGrpSpPr>
      <p:grpSpPr>
        <a:xfrm>
          <a:off x="0" y="0"/>
          <a:ext cx="0" cy="0"/>
          <a:chOff x="0" y="0"/>
          <a:chExt cx="0" cy="0"/>
        </a:xfrm>
      </p:grpSpPr>
      <p:sp>
        <p:nvSpPr>
          <p:cNvPr id="303"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304"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305"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06" name="Rechthoek 6"/>
          <p:cNvSpPr/>
          <p:nvPr/>
        </p:nvSpPr>
        <p:spPr>
          <a:xfrm>
            <a:off x="0" y="1540932"/>
            <a:ext cx="6096000" cy="4722439"/>
          </a:xfrm>
          <a:prstGeom prst="rect">
            <a:avLst/>
          </a:prstGeom>
          <a:solidFill>
            <a:srgbClr val="003741"/>
          </a:solidFill>
          <a:ln w="12700">
            <a:miter lim="400000"/>
          </a:ln>
        </p:spPr>
        <p:txBody>
          <a:bodyPr lIns="45719" rIns="45719" anchor="ctr"/>
          <a:lstStyle/>
          <a:p>
            <a:pPr algn="ctr">
              <a:defRPr>
                <a:solidFill>
                  <a:srgbClr val="FFFFFF"/>
                </a:solidFill>
              </a:defRPr>
            </a:pPr>
            <a:endParaRPr/>
          </a:p>
        </p:txBody>
      </p:sp>
      <p:sp>
        <p:nvSpPr>
          <p:cNvPr id="307" name="Body Level One…"/>
          <p:cNvSpPr txBox="1">
            <a:spLocks noGrp="1"/>
          </p:cNvSpPr>
          <p:nvPr>
            <p:ph type="body" sz="half" idx="1"/>
          </p:nvPr>
        </p:nvSpPr>
        <p:spPr>
          <a:xfrm>
            <a:off x="647700" y="2705100"/>
            <a:ext cx="5359400" cy="3204087"/>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08" name="Tijdelijke aanduiding voor afbeelding 8"/>
          <p:cNvSpPr>
            <a:spLocks noGrp="1"/>
          </p:cNvSpPr>
          <p:nvPr>
            <p:ph type="pic" sz="half" idx="13"/>
          </p:nvPr>
        </p:nvSpPr>
        <p:spPr>
          <a:xfrm>
            <a:off x="6096000" y="1540932"/>
            <a:ext cx="6096000" cy="4722442"/>
          </a:xfrm>
          <a:prstGeom prst="rect">
            <a:avLst/>
          </a:prstGeom>
        </p:spPr>
        <p:txBody>
          <a:bodyPr lIns="91439" rIns="91439"/>
          <a:lstStyle/>
          <a:p>
            <a:endParaRPr/>
          </a:p>
        </p:txBody>
      </p:sp>
      <p:sp>
        <p:nvSpPr>
          <p:cNvPr id="309"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310"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Landscape colored bg - corporate">
    <p:spTree>
      <p:nvGrpSpPr>
        <p:cNvPr id="1" name=""/>
        <p:cNvGrpSpPr/>
        <p:nvPr/>
      </p:nvGrpSpPr>
      <p:grpSpPr>
        <a:xfrm>
          <a:off x="0" y="0"/>
          <a:ext cx="0" cy="0"/>
          <a:chOff x="0" y="0"/>
          <a:chExt cx="0" cy="0"/>
        </a:xfrm>
      </p:grpSpPr>
      <p:sp>
        <p:nvSpPr>
          <p:cNvPr id="317"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318"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319" name="Rechthoek 6"/>
          <p:cNvSpPr/>
          <p:nvPr/>
        </p:nvSpPr>
        <p:spPr>
          <a:xfrm>
            <a:off x="0" y="4360984"/>
            <a:ext cx="12192000" cy="1900989"/>
          </a:xfrm>
          <a:prstGeom prst="rect">
            <a:avLst/>
          </a:prstGeom>
          <a:solidFill>
            <a:srgbClr val="003741"/>
          </a:solidFill>
          <a:ln w="12700">
            <a:miter lim="400000"/>
          </a:ln>
        </p:spPr>
        <p:txBody>
          <a:bodyPr lIns="45719" rIns="45719" anchor="ctr"/>
          <a:lstStyle/>
          <a:p>
            <a:pPr algn="ctr">
              <a:defRPr>
                <a:solidFill>
                  <a:srgbClr val="FFFFFF"/>
                </a:solidFill>
              </a:defRPr>
            </a:pPr>
            <a:endParaRPr/>
          </a:p>
        </p:txBody>
      </p:sp>
      <p:sp>
        <p:nvSpPr>
          <p:cNvPr id="320"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21" name="Body Level One…"/>
          <p:cNvSpPr txBox="1">
            <a:spLocks noGrp="1"/>
          </p:cNvSpPr>
          <p:nvPr>
            <p:ph type="body" sz="quarter" idx="1"/>
          </p:nvPr>
        </p:nvSpPr>
        <p:spPr>
          <a:xfrm>
            <a:off x="657223" y="4591050"/>
            <a:ext cx="5438776" cy="1428750"/>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22" name="Tijdelijke aanduiding voor afbeelding 8"/>
          <p:cNvSpPr>
            <a:spLocks noGrp="1"/>
          </p:cNvSpPr>
          <p:nvPr>
            <p:ph type="pic" sz="half" idx="13"/>
          </p:nvPr>
        </p:nvSpPr>
        <p:spPr>
          <a:xfrm>
            <a:off x="6096000" y="1543050"/>
            <a:ext cx="6096000" cy="2816537"/>
          </a:xfrm>
          <a:prstGeom prst="rect">
            <a:avLst/>
          </a:prstGeom>
        </p:spPr>
        <p:txBody>
          <a:bodyPr lIns="91439" rIns="91439"/>
          <a:lstStyle/>
          <a:p>
            <a:endParaRPr/>
          </a:p>
        </p:txBody>
      </p:sp>
      <p:sp>
        <p:nvSpPr>
          <p:cNvPr id="323"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324" name="Tijdelijke aanduiding voor afbeelding 8"/>
          <p:cNvSpPr>
            <a:spLocks noGrp="1"/>
          </p:cNvSpPr>
          <p:nvPr>
            <p:ph type="pic" sz="half" idx="14"/>
          </p:nvPr>
        </p:nvSpPr>
        <p:spPr>
          <a:xfrm>
            <a:off x="0" y="1543050"/>
            <a:ext cx="6096000" cy="2816537"/>
          </a:xfrm>
          <a:prstGeom prst="rect">
            <a:avLst/>
          </a:prstGeom>
        </p:spPr>
        <p:txBody>
          <a:bodyPr lIns="91439" rIns="91439"/>
          <a:lstStyle/>
          <a:p>
            <a:endParaRPr/>
          </a:p>
        </p:txBody>
      </p:sp>
      <p:sp>
        <p:nvSpPr>
          <p:cNvPr id="325"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Image">
    <p:spTree>
      <p:nvGrpSpPr>
        <p:cNvPr id="1" name=""/>
        <p:cNvGrpSpPr/>
        <p:nvPr/>
      </p:nvGrpSpPr>
      <p:grpSpPr>
        <a:xfrm>
          <a:off x="0" y="0"/>
          <a:ext cx="0" cy="0"/>
          <a:chOff x="0" y="0"/>
          <a:chExt cx="0" cy="0"/>
        </a:xfrm>
      </p:grpSpPr>
      <p:sp>
        <p:nvSpPr>
          <p:cNvPr id="332" name="Tijdelijke aanduiding voor afbeelding 14"/>
          <p:cNvSpPr>
            <a:spLocks noGrp="1"/>
          </p:cNvSpPr>
          <p:nvPr>
            <p:ph type="pic" idx="13"/>
          </p:nvPr>
        </p:nvSpPr>
        <p:spPr>
          <a:xfrm>
            <a:off x="0" y="603738"/>
            <a:ext cx="12192000" cy="6254263"/>
          </a:xfrm>
          <a:prstGeom prst="rect">
            <a:avLst/>
          </a:prstGeom>
        </p:spPr>
        <p:txBody>
          <a:bodyPr lIns="91439" rIns="91439"/>
          <a:lstStyle/>
          <a:p>
            <a:endParaRPr/>
          </a:p>
        </p:txBody>
      </p:sp>
      <p:sp>
        <p:nvSpPr>
          <p:cNvPr id="333"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Titeldia">
    <p:spTree>
      <p:nvGrpSpPr>
        <p:cNvPr id="1" name=""/>
        <p:cNvGrpSpPr/>
        <p:nvPr/>
      </p:nvGrpSpPr>
      <p:grpSpPr>
        <a:xfrm>
          <a:off x="0" y="0"/>
          <a:ext cx="0" cy="0"/>
          <a:chOff x="0" y="0"/>
          <a:chExt cx="0" cy="0"/>
        </a:xfrm>
      </p:grpSpPr>
      <p:sp>
        <p:nvSpPr>
          <p:cNvPr id="340" name="Title Text"/>
          <p:cNvSpPr txBox="1">
            <a:spLocks noGrp="1"/>
          </p:cNvSpPr>
          <p:nvPr>
            <p:ph type="title"/>
          </p:nvPr>
        </p:nvSpPr>
        <p:spPr>
          <a:xfrm>
            <a:off x="914400" y="2130425"/>
            <a:ext cx="10363200" cy="1470026"/>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341" name="Body Level One…"/>
          <p:cNvSpPr txBox="1">
            <a:spLocks noGrp="1"/>
          </p:cNvSpPr>
          <p:nvPr>
            <p:ph type="body" sz="quarter" idx="1"/>
          </p:nvPr>
        </p:nvSpPr>
        <p:spPr>
          <a:xfrm>
            <a:off x="1828800" y="3886200"/>
            <a:ext cx="8534400" cy="1752600"/>
          </a:xfrm>
          <a:prstGeom prst="rect">
            <a:avLst/>
          </a:prstGeom>
        </p:spPr>
        <p:txBody>
          <a:bodyPr lIns="65020" tIns="65020" rIns="65020" bIns="65020">
            <a:normAutofit/>
          </a:bodyPr>
          <a:lstStyle>
            <a:lvl1pPr marL="0" indent="0" algn="ctr" defTabSz="914306">
              <a:lnSpc>
                <a:spcPct val="100000"/>
              </a:lnSpc>
              <a:spcBef>
                <a:spcPts val="700"/>
              </a:spcBef>
              <a:buSzTx/>
              <a:buFontTx/>
              <a:buNone/>
              <a:defRPr sz="3200">
                <a:solidFill>
                  <a:srgbClr val="888888"/>
                </a:solidFill>
                <a:latin typeface="+mn-lt"/>
                <a:ea typeface="+mn-ea"/>
                <a:cs typeface="+mn-cs"/>
                <a:sym typeface="Calibri"/>
              </a:defRPr>
            </a:lvl1pPr>
            <a:lvl2pPr marL="0" indent="457154" algn="ctr" defTabSz="914306">
              <a:lnSpc>
                <a:spcPct val="100000"/>
              </a:lnSpc>
              <a:spcBef>
                <a:spcPts val="700"/>
              </a:spcBef>
              <a:buSzTx/>
              <a:buFontTx/>
              <a:buNone/>
              <a:defRPr sz="3200">
                <a:solidFill>
                  <a:srgbClr val="888888"/>
                </a:solidFill>
                <a:latin typeface="+mn-lt"/>
                <a:ea typeface="+mn-ea"/>
                <a:cs typeface="+mn-cs"/>
                <a:sym typeface="Calibri"/>
              </a:defRPr>
            </a:lvl2pPr>
            <a:lvl3pPr marL="0" indent="914306" algn="ctr" defTabSz="914306">
              <a:lnSpc>
                <a:spcPct val="100000"/>
              </a:lnSpc>
              <a:spcBef>
                <a:spcPts val="700"/>
              </a:spcBef>
              <a:buSzTx/>
              <a:buFontTx/>
              <a:buNone/>
              <a:defRPr sz="3200">
                <a:solidFill>
                  <a:srgbClr val="888888"/>
                </a:solidFill>
                <a:latin typeface="+mn-lt"/>
                <a:ea typeface="+mn-ea"/>
                <a:cs typeface="+mn-cs"/>
                <a:sym typeface="Calibri"/>
              </a:defRPr>
            </a:lvl3pPr>
            <a:lvl4pPr marL="0" indent="1371459" algn="ctr" defTabSz="914306">
              <a:lnSpc>
                <a:spcPct val="100000"/>
              </a:lnSpc>
              <a:spcBef>
                <a:spcPts val="700"/>
              </a:spcBef>
              <a:buSzTx/>
              <a:buFontTx/>
              <a:buNone/>
              <a:defRPr sz="3200">
                <a:solidFill>
                  <a:srgbClr val="888888"/>
                </a:solidFill>
                <a:latin typeface="+mn-lt"/>
                <a:ea typeface="+mn-ea"/>
                <a:cs typeface="+mn-cs"/>
                <a:sym typeface="Calibri"/>
              </a:defRPr>
            </a:lvl4pPr>
            <a:lvl5pPr marL="0" indent="1828612" algn="ctr" defTabSz="914306">
              <a:lnSpc>
                <a:spcPct val="100000"/>
              </a:lnSpc>
              <a:spcBef>
                <a:spcPts val="700"/>
              </a:spcBef>
              <a:buSzTx/>
              <a:buFontTx/>
              <a:buNone/>
              <a:defRPr sz="32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42"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itel en object">
    <p:spTree>
      <p:nvGrpSpPr>
        <p:cNvPr id="1" name=""/>
        <p:cNvGrpSpPr/>
        <p:nvPr/>
      </p:nvGrpSpPr>
      <p:grpSpPr>
        <a:xfrm>
          <a:off x="0" y="0"/>
          <a:ext cx="0" cy="0"/>
          <a:chOff x="0" y="0"/>
          <a:chExt cx="0" cy="0"/>
        </a:xfrm>
      </p:grpSpPr>
      <p:sp>
        <p:nvSpPr>
          <p:cNvPr id="349" name="Title Text"/>
          <p:cNvSpPr txBox="1">
            <a:spLocks noGrp="1"/>
          </p:cNvSpPr>
          <p:nvPr>
            <p:ph type="title"/>
          </p:nvPr>
        </p:nvSpPr>
        <p:spPr>
          <a:xfrm>
            <a:off x="609600" y="274638"/>
            <a:ext cx="10972800" cy="1143001"/>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350" name="Body Level One…"/>
          <p:cNvSpPr txBox="1">
            <a:spLocks noGrp="1"/>
          </p:cNvSpPr>
          <p:nvPr>
            <p:ph type="body" idx="1"/>
          </p:nvPr>
        </p:nvSpPr>
        <p:spPr>
          <a:xfrm>
            <a:off x="609600" y="1600202"/>
            <a:ext cx="10972800" cy="4525963"/>
          </a:xfrm>
          <a:prstGeom prst="rect">
            <a:avLst/>
          </a:prstGeom>
        </p:spPr>
        <p:txBody>
          <a:bodyPr lIns="65020" tIns="65020" rIns="65020" bIns="65020">
            <a:normAutofit/>
          </a:bodyPr>
          <a:lstStyle>
            <a:lvl1pPr marL="342864" indent="-342864" defTabSz="914306">
              <a:lnSpc>
                <a:spcPct val="100000"/>
              </a:lnSpc>
              <a:spcBef>
                <a:spcPts val="700"/>
              </a:spcBef>
              <a:defRPr sz="3200">
                <a:latin typeface="+mn-lt"/>
                <a:ea typeface="+mn-ea"/>
                <a:cs typeface="+mn-cs"/>
                <a:sym typeface="Calibri"/>
              </a:defRPr>
            </a:lvl1pPr>
            <a:lvl2pPr marL="783691" indent="-326539" defTabSz="914306">
              <a:lnSpc>
                <a:spcPct val="100000"/>
              </a:lnSpc>
              <a:spcBef>
                <a:spcPts val="700"/>
              </a:spcBef>
              <a:buChar char="–"/>
              <a:defRPr sz="3200">
                <a:latin typeface="+mn-lt"/>
                <a:ea typeface="+mn-ea"/>
                <a:cs typeface="+mn-cs"/>
                <a:sym typeface="Calibri"/>
              </a:defRPr>
            </a:lvl2pPr>
            <a:lvl3pPr marL="1232325" indent="-318018" defTabSz="914306">
              <a:lnSpc>
                <a:spcPct val="100000"/>
              </a:lnSpc>
              <a:spcBef>
                <a:spcPts val="700"/>
              </a:spcBef>
              <a:defRPr sz="3200">
                <a:latin typeface="+mn-lt"/>
                <a:ea typeface="+mn-ea"/>
                <a:cs typeface="+mn-cs"/>
                <a:sym typeface="Calibri"/>
              </a:defRPr>
            </a:lvl3pPr>
            <a:lvl4pPr marL="1756429" indent="-384970" defTabSz="914306">
              <a:lnSpc>
                <a:spcPct val="100000"/>
              </a:lnSpc>
              <a:spcBef>
                <a:spcPts val="700"/>
              </a:spcBef>
              <a:buChar char="–"/>
              <a:defRPr sz="3200">
                <a:latin typeface="+mn-lt"/>
                <a:ea typeface="+mn-ea"/>
                <a:cs typeface="+mn-cs"/>
                <a:sym typeface="Calibri"/>
              </a:defRPr>
            </a:lvl4pPr>
            <a:lvl5pPr marL="2213584" indent="-384970" defTabSz="914306">
              <a:lnSpc>
                <a:spcPct val="100000"/>
              </a:lnSpc>
              <a:spcBef>
                <a:spcPts val="700"/>
              </a:spcBef>
              <a:buChar char="»"/>
              <a:defRPr sz="32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51"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Sectiekop">
    <p:spTree>
      <p:nvGrpSpPr>
        <p:cNvPr id="1" name=""/>
        <p:cNvGrpSpPr/>
        <p:nvPr/>
      </p:nvGrpSpPr>
      <p:grpSpPr>
        <a:xfrm>
          <a:off x="0" y="0"/>
          <a:ext cx="0" cy="0"/>
          <a:chOff x="0" y="0"/>
          <a:chExt cx="0" cy="0"/>
        </a:xfrm>
      </p:grpSpPr>
      <p:sp>
        <p:nvSpPr>
          <p:cNvPr id="367" name="Title Text"/>
          <p:cNvSpPr txBox="1">
            <a:spLocks noGrp="1"/>
          </p:cNvSpPr>
          <p:nvPr>
            <p:ph type="title"/>
          </p:nvPr>
        </p:nvSpPr>
        <p:spPr>
          <a:xfrm>
            <a:off x="963084" y="4406901"/>
            <a:ext cx="10363201" cy="1362076"/>
          </a:xfrm>
          <a:prstGeom prst="rect">
            <a:avLst/>
          </a:prstGeom>
        </p:spPr>
        <p:txBody>
          <a:bodyPr lIns="65020" tIns="65020" rIns="65020" bIns="65020" anchor="t"/>
          <a:lstStyle>
            <a:lvl1pPr defTabSz="914306">
              <a:lnSpc>
                <a:spcPct val="100000"/>
              </a:lnSpc>
              <a:defRPr cap="all">
                <a:solidFill>
                  <a:srgbClr val="000000"/>
                </a:solidFill>
                <a:latin typeface="+mn-lt"/>
                <a:ea typeface="+mn-ea"/>
                <a:cs typeface="+mn-cs"/>
                <a:sym typeface="Calibri"/>
              </a:defRPr>
            </a:lvl1pPr>
          </a:lstStyle>
          <a:p>
            <a:r>
              <a:t>Title Text</a:t>
            </a:r>
          </a:p>
        </p:txBody>
      </p:sp>
      <p:sp>
        <p:nvSpPr>
          <p:cNvPr id="368" name="Body Level One…"/>
          <p:cNvSpPr txBox="1">
            <a:spLocks noGrp="1"/>
          </p:cNvSpPr>
          <p:nvPr>
            <p:ph type="body" sz="quarter" idx="1"/>
          </p:nvPr>
        </p:nvSpPr>
        <p:spPr>
          <a:xfrm>
            <a:off x="963084" y="2906715"/>
            <a:ext cx="10363201" cy="1500188"/>
          </a:xfrm>
          <a:prstGeom prst="rect">
            <a:avLst/>
          </a:prstGeom>
        </p:spPr>
        <p:txBody>
          <a:bodyPr lIns="65020" tIns="65020" rIns="65020" bIns="65020" anchor="b">
            <a:normAutofit/>
          </a:bodyPr>
          <a:lstStyle>
            <a:lvl1pPr marL="0" indent="0" defTabSz="914306">
              <a:lnSpc>
                <a:spcPct val="100000"/>
              </a:lnSpc>
              <a:spcBef>
                <a:spcPts val="400"/>
              </a:spcBef>
              <a:buSzTx/>
              <a:buFontTx/>
              <a:buNone/>
              <a:defRPr sz="1900">
                <a:solidFill>
                  <a:srgbClr val="888888"/>
                </a:solidFill>
                <a:latin typeface="+mn-lt"/>
                <a:ea typeface="+mn-ea"/>
                <a:cs typeface="+mn-cs"/>
                <a:sym typeface="Calibri"/>
              </a:defRPr>
            </a:lvl1pPr>
            <a:lvl2pPr marL="0" indent="457154" defTabSz="914306">
              <a:lnSpc>
                <a:spcPct val="100000"/>
              </a:lnSpc>
              <a:spcBef>
                <a:spcPts val="400"/>
              </a:spcBef>
              <a:buSzTx/>
              <a:buFontTx/>
              <a:buNone/>
              <a:defRPr sz="1900">
                <a:solidFill>
                  <a:srgbClr val="888888"/>
                </a:solidFill>
                <a:latin typeface="+mn-lt"/>
                <a:ea typeface="+mn-ea"/>
                <a:cs typeface="+mn-cs"/>
                <a:sym typeface="Calibri"/>
              </a:defRPr>
            </a:lvl2pPr>
            <a:lvl3pPr marL="0" indent="914306" defTabSz="914306">
              <a:lnSpc>
                <a:spcPct val="100000"/>
              </a:lnSpc>
              <a:spcBef>
                <a:spcPts val="400"/>
              </a:spcBef>
              <a:buSzTx/>
              <a:buFontTx/>
              <a:buNone/>
              <a:defRPr sz="1900">
                <a:solidFill>
                  <a:srgbClr val="888888"/>
                </a:solidFill>
                <a:latin typeface="+mn-lt"/>
                <a:ea typeface="+mn-ea"/>
                <a:cs typeface="+mn-cs"/>
                <a:sym typeface="Calibri"/>
              </a:defRPr>
            </a:lvl3pPr>
            <a:lvl4pPr marL="0" indent="1371459" defTabSz="914306">
              <a:lnSpc>
                <a:spcPct val="100000"/>
              </a:lnSpc>
              <a:spcBef>
                <a:spcPts val="400"/>
              </a:spcBef>
              <a:buSzTx/>
              <a:buFontTx/>
              <a:buNone/>
              <a:defRPr sz="1900">
                <a:solidFill>
                  <a:srgbClr val="888888"/>
                </a:solidFill>
                <a:latin typeface="+mn-lt"/>
                <a:ea typeface="+mn-ea"/>
                <a:cs typeface="+mn-cs"/>
                <a:sym typeface="Calibri"/>
              </a:defRPr>
            </a:lvl4pPr>
            <a:lvl5pPr marL="0" indent="1828612" defTabSz="914306">
              <a:lnSpc>
                <a:spcPct val="100000"/>
              </a:lnSpc>
              <a:spcBef>
                <a:spcPts val="400"/>
              </a:spcBef>
              <a:buSzTx/>
              <a:buFontTx/>
              <a:buNone/>
              <a:defRPr sz="19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69"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Inhoud van twee">
    <p:spTree>
      <p:nvGrpSpPr>
        <p:cNvPr id="1" name=""/>
        <p:cNvGrpSpPr/>
        <p:nvPr/>
      </p:nvGrpSpPr>
      <p:grpSpPr>
        <a:xfrm>
          <a:off x="0" y="0"/>
          <a:ext cx="0" cy="0"/>
          <a:chOff x="0" y="0"/>
          <a:chExt cx="0" cy="0"/>
        </a:xfrm>
      </p:grpSpPr>
      <p:sp>
        <p:nvSpPr>
          <p:cNvPr id="376" name="Title Text"/>
          <p:cNvSpPr txBox="1">
            <a:spLocks noGrp="1"/>
          </p:cNvSpPr>
          <p:nvPr>
            <p:ph type="title"/>
          </p:nvPr>
        </p:nvSpPr>
        <p:spPr>
          <a:xfrm>
            <a:off x="609600" y="274638"/>
            <a:ext cx="10972800" cy="1143001"/>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377" name="Body Level One…"/>
          <p:cNvSpPr txBox="1">
            <a:spLocks noGrp="1"/>
          </p:cNvSpPr>
          <p:nvPr>
            <p:ph type="body" idx="1"/>
          </p:nvPr>
        </p:nvSpPr>
        <p:spPr>
          <a:xfrm>
            <a:off x="867832" y="2276476"/>
            <a:ext cx="7700435" cy="6435726"/>
          </a:xfrm>
          <a:prstGeom prst="rect">
            <a:avLst/>
          </a:prstGeom>
        </p:spPr>
        <p:txBody>
          <a:bodyPr lIns="65020" tIns="65020" rIns="65020" bIns="65020">
            <a:normAutofit/>
          </a:bodyPr>
          <a:lstStyle>
            <a:lvl1pPr marL="342864" indent="-342864" defTabSz="914306">
              <a:lnSpc>
                <a:spcPct val="100000"/>
              </a:lnSpc>
              <a:spcBef>
                <a:spcPts val="600"/>
              </a:spcBef>
              <a:defRPr>
                <a:latin typeface="+mn-lt"/>
                <a:ea typeface="+mn-ea"/>
                <a:cs typeface="+mn-cs"/>
                <a:sym typeface="Calibri"/>
              </a:defRPr>
            </a:lvl1pPr>
            <a:lvl2pPr marL="804987" indent="-347835" defTabSz="914306">
              <a:lnSpc>
                <a:spcPct val="100000"/>
              </a:lnSpc>
              <a:spcBef>
                <a:spcPts val="600"/>
              </a:spcBef>
              <a:buChar char="–"/>
              <a:defRPr>
                <a:latin typeface="+mn-lt"/>
                <a:ea typeface="+mn-ea"/>
                <a:cs typeface="+mn-cs"/>
                <a:sym typeface="Calibri"/>
              </a:defRPr>
            </a:lvl2pPr>
            <a:lvl3pPr marL="1251155" indent="-336848" defTabSz="914306">
              <a:lnSpc>
                <a:spcPct val="100000"/>
              </a:lnSpc>
              <a:spcBef>
                <a:spcPts val="600"/>
              </a:spcBef>
              <a:defRPr>
                <a:latin typeface="+mn-lt"/>
                <a:ea typeface="+mn-ea"/>
                <a:cs typeface="+mn-cs"/>
                <a:sym typeface="Calibri"/>
              </a:defRPr>
            </a:lvl3pPr>
            <a:lvl4pPr marL="1727022" indent="-355562" defTabSz="914306">
              <a:lnSpc>
                <a:spcPct val="100000"/>
              </a:lnSpc>
              <a:spcBef>
                <a:spcPts val="600"/>
              </a:spcBef>
              <a:buChar char="–"/>
              <a:defRPr>
                <a:latin typeface="+mn-lt"/>
                <a:ea typeface="+mn-ea"/>
                <a:cs typeface="+mn-cs"/>
                <a:sym typeface="Calibri"/>
              </a:defRPr>
            </a:lvl4pPr>
            <a:lvl5pPr marL="2184176" indent="-355562" defTabSz="914306">
              <a:lnSpc>
                <a:spcPct val="100000"/>
              </a:lnSpc>
              <a:spcBef>
                <a:spcPts val="600"/>
              </a:spcBef>
              <a:buChar cha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78"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 column - patient care">
    <p:spTree>
      <p:nvGrpSpPr>
        <p:cNvPr id="1" name=""/>
        <p:cNvGrpSpPr/>
        <p:nvPr/>
      </p:nvGrpSpPr>
      <p:grpSpPr>
        <a:xfrm>
          <a:off x="0" y="0"/>
          <a:ext cx="0" cy="0"/>
          <a:chOff x="0" y="0"/>
          <a:chExt cx="0" cy="0"/>
        </a:xfrm>
      </p:grpSpPr>
      <p:sp>
        <p:nvSpPr>
          <p:cNvPr id="43"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44"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45" name="Title Text"/>
          <p:cNvSpPr txBox="1">
            <a:spLocks noGrp="1"/>
          </p:cNvSpPr>
          <p:nvPr>
            <p:ph type="title"/>
          </p:nvPr>
        </p:nvSpPr>
        <p:spPr>
          <a:xfrm>
            <a:off x="673100" y="1100091"/>
            <a:ext cx="10766044" cy="1325564"/>
          </a:xfrm>
          <a:prstGeom prst="rect">
            <a:avLst/>
          </a:prstGeom>
        </p:spPr>
        <p:txBody>
          <a:bodyPr/>
          <a:lstStyle/>
          <a:p>
            <a:r>
              <a:t>Title Text</a:t>
            </a:r>
          </a:p>
        </p:txBody>
      </p:sp>
      <p:sp>
        <p:nvSpPr>
          <p:cNvPr id="46" name="Body Level One…"/>
          <p:cNvSpPr txBox="1">
            <a:spLocks noGrp="1"/>
          </p:cNvSpPr>
          <p:nvPr>
            <p:ph type="body" idx="1"/>
          </p:nvPr>
        </p:nvSpPr>
        <p:spPr>
          <a:xfrm>
            <a:off x="694944" y="2425655"/>
            <a:ext cx="10744201" cy="3751308"/>
          </a:xfrm>
          <a:prstGeom prst="rect">
            <a:avLst/>
          </a:prstGeom>
        </p:spPr>
        <p:txBody>
          <a:bodyPr>
            <a:normAutofit/>
          </a:bodyPr>
          <a:lstStyle>
            <a:lvl1pPr>
              <a:lnSpc>
                <a:spcPct val="125000"/>
              </a:lnSpc>
              <a:spcBef>
                <a:spcPts val="0"/>
              </a:spcBef>
              <a:defRPr sz="2300"/>
            </a:lvl1pPr>
            <a:lvl2pPr marL="685800" indent="-228600">
              <a:lnSpc>
                <a:spcPct val="125000"/>
              </a:lnSpc>
              <a:spcBef>
                <a:spcPts val="0"/>
              </a:spcBef>
              <a:defRPr sz="2300"/>
            </a:lvl2pPr>
            <a:lvl3pPr marL="1143000" indent="-228600">
              <a:lnSpc>
                <a:spcPct val="125000"/>
              </a:lnSpc>
              <a:spcBef>
                <a:spcPts val="0"/>
              </a:spcBef>
              <a:defRPr sz="2300"/>
            </a:lvl3pPr>
            <a:lvl4pPr marL="1600200" indent="-228600">
              <a:lnSpc>
                <a:spcPct val="125000"/>
              </a:lnSpc>
              <a:spcBef>
                <a:spcPts val="0"/>
              </a:spcBef>
              <a:defRPr sz="2300"/>
            </a:lvl4pPr>
            <a:lvl5pPr marL="2057400" indent="-228600">
              <a:lnSpc>
                <a:spcPct val="125000"/>
              </a:lnSpc>
              <a:spcBef>
                <a:spcPts val="0"/>
              </a:spcBef>
              <a:defRPr sz="2300"/>
            </a:lvl5pPr>
          </a:lstStyle>
          <a:p>
            <a:r>
              <a:t>Body Level One</a:t>
            </a:r>
          </a:p>
          <a:p>
            <a:pPr lvl="1"/>
            <a:r>
              <a:t>Body Level Two</a:t>
            </a:r>
          </a:p>
          <a:p>
            <a:pPr lvl="2"/>
            <a:r>
              <a:t>Body Level Three</a:t>
            </a:r>
          </a:p>
          <a:p>
            <a:pPr lvl="3"/>
            <a:r>
              <a:t>Body Level Four</a:t>
            </a:r>
          </a:p>
          <a:p>
            <a:pPr lvl="4"/>
            <a:r>
              <a:t>Body Level Five</a:t>
            </a:r>
          </a:p>
        </p:txBody>
      </p:sp>
      <p:sp>
        <p:nvSpPr>
          <p:cNvPr id="47"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Vergelijking">
    <p:spTree>
      <p:nvGrpSpPr>
        <p:cNvPr id="1" name=""/>
        <p:cNvGrpSpPr/>
        <p:nvPr/>
      </p:nvGrpSpPr>
      <p:grpSpPr>
        <a:xfrm>
          <a:off x="0" y="0"/>
          <a:ext cx="0" cy="0"/>
          <a:chOff x="0" y="0"/>
          <a:chExt cx="0" cy="0"/>
        </a:xfrm>
      </p:grpSpPr>
      <p:sp>
        <p:nvSpPr>
          <p:cNvPr id="385" name="Title Text"/>
          <p:cNvSpPr txBox="1">
            <a:spLocks noGrp="1"/>
          </p:cNvSpPr>
          <p:nvPr>
            <p:ph type="title"/>
          </p:nvPr>
        </p:nvSpPr>
        <p:spPr>
          <a:xfrm>
            <a:off x="609600" y="274638"/>
            <a:ext cx="10972800" cy="1143001"/>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386" name="Body Level One…"/>
          <p:cNvSpPr txBox="1">
            <a:spLocks noGrp="1"/>
          </p:cNvSpPr>
          <p:nvPr>
            <p:ph type="body" sz="quarter" idx="1"/>
          </p:nvPr>
        </p:nvSpPr>
        <p:spPr>
          <a:xfrm>
            <a:off x="609601" y="1535112"/>
            <a:ext cx="5386917" cy="639763"/>
          </a:xfrm>
          <a:prstGeom prst="rect">
            <a:avLst/>
          </a:prstGeom>
        </p:spPr>
        <p:txBody>
          <a:bodyPr lIns="65020" tIns="65020" rIns="65020" bIns="65020" anchor="b">
            <a:normAutofit/>
          </a:bodyPr>
          <a:lstStyle>
            <a:lvl1pPr marL="0" indent="0" defTabSz="914306">
              <a:lnSpc>
                <a:spcPct val="100000"/>
              </a:lnSpc>
              <a:spcBef>
                <a:spcPts val="500"/>
              </a:spcBef>
              <a:buSzTx/>
              <a:buFontTx/>
              <a:buNone/>
              <a:defRPr sz="2300" b="1">
                <a:latin typeface="+mn-lt"/>
                <a:ea typeface="+mn-ea"/>
                <a:cs typeface="+mn-cs"/>
                <a:sym typeface="Calibri"/>
              </a:defRPr>
            </a:lvl1pPr>
            <a:lvl2pPr marL="0" indent="457154" defTabSz="914306">
              <a:lnSpc>
                <a:spcPct val="100000"/>
              </a:lnSpc>
              <a:spcBef>
                <a:spcPts val="500"/>
              </a:spcBef>
              <a:buSzTx/>
              <a:buFontTx/>
              <a:buNone/>
              <a:defRPr sz="2300" b="1">
                <a:latin typeface="+mn-lt"/>
                <a:ea typeface="+mn-ea"/>
                <a:cs typeface="+mn-cs"/>
                <a:sym typeface="Calibri"/>
              </a:defRPr>
            </a:lvl2pPr>
            <a:lvl3pPr marL="0" indent="914306" defTabSz="914306">
              <a:lnSpc>
                <a:spcPct val="100000"/>
              </a:lnSpc>
              <a:spcBef>
                <a:spcPts val="500"/>
              </a:spcBef>
              <a:buSzTx/>
              <a:buFontTx/>
              <a:buNone/>
              <a:defRPr sz="2300" b="1">
                <a:latin typeface="+mn-lt"/>
                <a:ea typeface="+mn-ea"/>
                <a:cs typeface="+mn-cs"/>
                <a:sym typeface="Calibri"/>
              </a:defRPr>
            </a:lvl3pPr>
            <a:lvl4pPr marL="0" indent="1371459" defTabSz="914306">
              <a:lnSpc>
                <a:spcPct val="100000"/>
              </a:lnSpc>
              <a:spcBef>
                <a:spcPts val="500"/>
              </a:spcBef>
              <a:buSzTx/>
              <a:buFontTx/>
              <a:buNone/>
              <a:defRPr sz="2300" b="1">
                <a:latin typeface="+mn-lt"/>
                <a:ea typeface="+mn-ea"/>
                <a:cs typeface="+mn-cs"/>
                <a:sym typeface="Calibri"/>
              </a:defRPr>
            </a:lvl4pPr>
            <a:lvl5pPr marL="0" indent="1828612" defTabSz="914306">
              <a:lnSpc>
                <a:spcPct val="100000"/>
              </a:lnSpc>
              <a:spcBef>
                <a:spcPts val="500"/>
              </a:spcBef>
              <a:buSzTx/>
              <a:buFontTx/>
              <a:buNone/>
              <a:defRPr sz="2300" b="1">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87" name="Tijdelijke aanduiding voor tekst 4"/>
          <p:cNvSpPr>
            <a:spLocks noGrp="1"/>
          </p:cNvSpPr>
          <p:nvPr>
            <p:ph type="body" sz="quarter" idx="13"/>
          </p:nvPr>
        </p:nvSpPr>
        <p:spPr>
          <a:xfrm>
            <a:off x="6193368" y="1535112"/>
            <a:ext cx="5389034" cy="639763"/>
          </a:xfrm>
          <a:prstGeom prst="rect">
            <a:avLst/>
          </a:prstGeom>
        </p:spPr>
        <p:txBody>
          <a:bodyPr lIns="65020" tIns="65020" rIns="65020" bIns="65020" anchor="b">
            <a:normAutofit/>
          </a:bodyPr>
          <a:lstStyle/>
          <a:p>
            <a:pPr marL="0" indent="0" defTabSz="914306">
              <a:lnSpc>
                <a:spcPct val="100000"/>
              </a:lnSpc>
              <a:spcBef>
                <a:spcPts val="500"/>
              </a:spcBef>
              <a:buSzTx/>
              <a:buFontTx/>
              <a:buNone/>
              <a:defRPr sz="2300" b="1">
                <a:latin typeface="+mn-lt"/>
                <a:ea typeface="+mn-ea"/>
                <a:cs typeface="+mn-cs"/>
                <a:sym typeface="Calibri"/>
              </a:defRPr>
            </a:pPr>
            <a:endParaRPr/>
          </a:p>
        </p:txBody>
      </p:sp>
      <p:sp>
        <p:nvSpPr>
          <p:cNvPr id="388"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Alleen titel">
    <p:spTree>
      <p:nvGrpSpPr>
        <p:cNvPr id="1" name=""/>
        <p:cNvGrpSpPr/>
        <p:nvPr/>
      </p:nvGrpSpPr>
      <p:grpSpPr>
        <a:xfrm>
          <a:off x="0" y="0"/>
          <a:ext cx="0" cy="0"/>
          <a:chOff x="0" y="0"/>
          <a:chExt cx="0" cy="0"/>
        </a:xfrm>
      </p:grpSpPr>
      <p:sp>
        <p:nvSpPr>
          <p:cNvPr id="395" name="Title Text"/>
          <p:cNvSpPr txBox="1">
            <a:spLocks noGrp="1"/>
          </p:cNvSpPr>
          <p:nvPr>
            <p:ph type="title"/>
          </p:nvPr>
        </p:nvSpPr>
        <p:spPr>
          <a:xfrm>
            <a:off x="609600" y="274638"/>
            <a:ext cx="10972800" cy="1143001"/>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396"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Leeg">
    <p:spTree>
      <p:nvGrpSpPr>
        <p:cNvPr id="1" name=""/>
        <p:cNvGrpSpPr/>
        <p:nvPr/>
      </p:nvGrpSpPr>
      <p:grpSpPr>
        <a:xfrm>
          <a:off x="0" y="0"/>
          <a:ext cx="0" cy="0"/>
          <a:chOff x="0" y="0"/>
          <a:chExt cx="0" cy="0"/>
        </a:xfrm>
      </p:grpSpPr>
      <p:sp>
        <p:nvSpPr>
          <p:cNvPr id="403"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Inhoud met bijschrift">
    <p:spTree>
      <p:nvGrpSpPr>
        <p:cNvPr id="1" name=""/>
        <p:cNvGrpSpPr/>
        <p:nvPr/>
      </p:nvGrpSpPr>
      <p:grpSpPr>
        <a:xfrm>
          <a:off x="0" y="0"/>
          <a:ext cx="0" cy="0"/>
          <a:chOff x="0" y="0"/>
          <a:chExt cx="0" cy="0"/>
        </a:xfrm>
      </p:grpSpPr>
      <p:sp>
        <p:nvSpPr>
          <p:cNvPr id="410" name="Title Text"/>
          <p:cNvSpPr txBox="1">
            <a:spLocks noGrp="1"/>
          </p:cNvSpPr>
          <p:nvPr>
            <p:ph type="title"/>
          </p:nvPr>
        </p:nvSpPr>
        <p:spPr>
          <a:xfrm>
            <a:off x="609601" y="273050"/>
            <a:ext cx="4011085" cy="1162050"/>
          </a:xfrm>
          <a:prstGeom prst="rect">
            <a:avLst/>
          </a:prstGeom>
        </p:spPr>
        <p:txBody>
          <a:bodyPr lIns="65020" tIns="65020" rIns="65020" bIns="65020" anchor="b"/>
          <a:lstStyle>
            <a:lvl1pPr defTabSz="914306">
              <a:lnSpc>
                <a:spcPct val="100000"/>
              </a:lnSpc>
              <a:defRPr sz="1900">
                <a:solidFill>
                  <a:srgbClr val="000000"/>
                </a:solidFill>
                <a:latin typeface="+mn-lt"/>
                <a:ea typeface="+mn-ea"/>
                <a:cs typeface="+mn-cs"/>
                <a:sym typeface="Calibri"/>
              </a:defRPr>
            </a:lvl1pPr>
          </a:lstStyle>
          <a:p>
            <a:r>
              <a:t>Title Text</a:t>
            </a:r>
          </a:p>
        </p:txBody>
      </p:sp>
      <p:sp>
        <p:nvSpPr>
          <p:cNvPr id="411" name="Body Level One…"/>
          <p:cNvSpPr txBox="1">
            <a:spLocks noGrp="1"/>
          </p:cNvSpPr>
          <p:nvPr>
            <p:ph type="body" idx="1"/>
          </p:nvPr>
        </p:nvSpPr>
        <p:spPr>
          <a:xfrm>
            <a:off x="4766733" y="273052"/>
            <a:ext cx="6815667" cy="5853113"/>
          </a:xfrm>
          <a:prstGeom prst="rect">
            <a:avLst/>
          </a:prstGeom>
        </p:spPr>
        <p:txBody>
          <a:bodyPr lIns="65020" tIns="65020" rIns="65020" bIns="65020">
            <a:normAutofit/>
          </a:bodyPr>
          <a:lstStyle>
            <a:lvl1pPr marL="342864" indent="-342864" defTabSz="914306">
              <a:lnSpc>
                <a:spcPct val="100000"/>
              </a:lnSpc>
              <a:spcBef>
                <a:spcPts val="700"/>
              </a:spcBef>
              <a:defRPr sz="3200">
                <a:latin typeface="+mn-lt"/>
                <a:ea typeface="+mn-ea"/>
                <a:cs typeface="+mn-cs"/>
                <a:sym typeface="Calibri"/>
              </a:defRPr>
            </a:lvl1pPr>
            <a:lvl2pPr marL="783691" indent="-326539" defTabSz="914306">
              <a:lnSpc>
                <a:spcPct val="100000"/>
              </a:lnSpc>
              <a:spcBef>
                <a:spcPts val="700"/>
              </a:spcBef>
              <a:buChar char="–"/>
              <a:defRPr sz="3200">
                <a:latin typeface="+mn-lt"/>
                <a:ea typeface="+mn-ea"/>
                <a:cs typeface="+mn-cs"/>
                <a:sym typeface="Calibri"/>
              </a:defRPr>
            </a:lvl2pPr>
            <a:lvl3pPr marL="1232325" indent="-318018" defTabSz="914306">
              <a:lnSpc>
                <a:spcPct val="100000"/>
              </a:lnSpc>
              <a:spcBef>
                <a:spcPts val="700"/>
              </a:spcBef>
              <a:defRPr sz="3200">
                <a:latin typeface="+mn-lt"/>
                <a:ea typeface="+mn-ea"/>
                <a:cs typeface="+mn-cs"/>
                <a:sym typeface="Calibri"/>
              </a:defRPr>
            </a:lvl3pPr>
            <a:lvl4pPr marL="1756429" indent="-384970" defTabSz="914306">
              <a:lnSpc>
                <a:spcPct val="100000"/>
              </a:lnSpc>
              <a:spcBef>
                <a:spcPts val="700"/>
              </a:spcBef>
              <a:buChar char="–"/>
              <a:defRPr sz="3200">
                <a:latin typeface="+mn-lt"/>
                <a:ea typeface="+mn-ea"/>
                <a:cs typeface="+mn-cs"/>
                <a:sym typeface="Calibri"/>
              </a:defRPr>
            </a:lvl4pPr>
            <a:lvl5pPr marL="2213584" indent="-384970" defTabSz="914306">
              <a:lnSpc>
                <a:spcPct val="100000"/>
              </a:lnSpc>
              <a:spcBef>
                <a:spcPts val="700"/>
              </a:spcBef>
              <a:buChar char="»"/>
              <a:defRPr sz="32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12" name="Tijdelijke aanduiding voor tekst 3"/>
          <p:cNvSpPr>
            <a:spLocks noGrp="1"/>
          </p:cNvSpPr>
          <p:nvPr>
            <p:ph type="body" sz="half" idx="13"/>
          </p:nvPr>
        </p:nvSpPr>
        <p:spPr>
          <a:xfrm>
            <a:off x="609601" y="1435101"/>
            <a:ext cx="4011085" cy="4691063"/>
          </a:xfrm>
          <a:prstGeom prst="rect">
            <a:avLst/>
          </a:prstGeom>
        </p:spPr>
        <p:txBody>
          <a:bodyPr lIns="65020" tIns="65020" rIns="65020" bIns="65020">
            <a:normAutofit/>
          </a:bodyPr>
          <a:lstStyle/>
          <a:p>
            <a:pPr marL="0" indent="0" defTabSz="914306">
              <a:lnSpc>
                <a:spcPct val="100000"/>
              </a:lnSpc>
              <a:spcBef>
                <a:spcPts val="300"/>
              </a:spcBef>
              <a:buSzTx/>
              <a:buFontTx/>
              <a:buNone/>
              <a:defRPr sz="1400">
                <a:latin typeface="+mn-lt"/>
                <a:ea typeface="+mn-ea"/>
                <a:cs typeface="+mn-cs"/>
                <a:sym typeface="Calibri"/>
              </a:defRPr>
            </a:pPr>
            <a:endParaRPr/>
          </a:p>
        </p:txBody>
      </p:sp>
      <p:sp>
        <p:nvSpPr>
          <p:cNvPr id="413"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Afbeelding met bijschrift">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2389718" y="4800600"/>
            <a:ext cx="7315201" cy="566738"/>
          </a:xfrm>
          <a:prstGeom prst="rect">
            <a:avLst/>
          </a:prstGeom>
        </p:spPr>
        <p:txBody>
          <a:bodyPr lIns="65020" tIns="65020" rIns="65020" bIns="65020" anchor="b"/>
          <a:lstStyle>
            <a:lvl1pPr defTabSz="914306">
              <a:lnSpc>
                <a:spcPct val="100000"/>
              </a:lnSpc>
              <a:defRPr sz="1900">
                <a:solidFill>
                  <a:srgbClr val="000000"/>
                </a:solidFill>
                <a:latin typeface="+mn-lt"/>
                <a:ea typeface="+mn-ea"/>
                <a:cs typeface="+mn-cs"/>
                <a:sym typeface="Calibri"/>
              </a:defRPr>
            </a:lvl1pPr>
          </a:lstStyle>
          <a:p>
            <a:r>
              <a:t>Title Text</a:t>
            </a:r>
          </a:p>
        </p:txBody>
      </p:sp>
      <p:sp>
        <p:nvSpPr>
          <p:cNvPr id="421" name="Tijdelijke aanduiding voor afbeelding 2"/>
          <p:cNvSpPr>
            <a:spLocks noGrp="1"/>
          </p:cNvSpPr>
          <p:nvPr>
            <p:ph type="pic" sz="half" idx="13"/>
          </p:nvPr>
        </p:nvSpPr>
        <p:spPr>
          <a:xfrm>
            <a:off x="2389718" y="612775"/>
            <a:ext cx="7315201" cy="4114800"/>
          </a:xfrm>
          <a:prstGeom prst="rect">
            <a:avLst/>
          </a:prstGeom>
        </p:spPr>
        <p:txBody>
          <a:bodyPr lIns="91439" rIns="91439"/>
          <a:lstStyle/>
          <a:p>
            <a:endParaRPr/>
          </a:p>
        </p:txBody>
      </p:sp>
      <p:sp>
        <p:nvSpPr>
          <p:cNvPr id="422" name="Body Level One…"/>
          <p:cNvSpPr txBox="1">
            <a:spLocks noGrp="1"/>
          </p:cNvSpPr>
          <p:nvPr>
            <p:ph type="body" sz="quarter" idx="1"/>
          </p:nvPr>
        </p:nvSpPr>
        <p:spPr>
          <a:xfrm>
            <a:off x="2389718" y="5367337"/>
            <a:ext cx="7315201" cy="804863"/>
          </a:xfrm>
          <a:prstGeom prst="rect">
            <a:avLst/>
          </a:prstGeom>
        </p:spPr>
        <p:txBody>
          <a:bodyPr lIns="65020" tIns="65020" rIns="65020" bIns="65020">
            <a:normAutofit/>
          </a:bodyPr>
          <a:lstStyle>
            <a:lvl1pPr marL="0" indent="0" defTabSz="914306">
              <a:lnSpc>
                <a:spcPct val="100000"/>
              </a:lnSpc>
              <a:spcBef>
                <a:spcPts val="300"/>
              </a:spcBef>
              <a:buSzTx/>
              <a:buFontTx/>
              <a:buNone/>
              <a:defRPr sz="1400">
                <a:latin typeface="+mn-lt"/>
                <a:ea typeface="+mn-ea"/>
                <a:cs typeface="+mn-cs"/>
                <a:sym typeface="Calibri"/>
              </a:defRPr>
            </a:lvl1pPr>
            <a:lvl2pPr marL="0" indent="457154" defTabSz="914306">
              <a:lnSpc>
                <a:spcPct val="100000"/>
              </a:lnSpc>
              <a:spcBef>
                <a:spcPts val="300"/>
              </a:spcBef>
              <a:buSzTx/>
              <a:buFontTx/>
              <a:buNone/>
              <a:defRPr sz="1400">
                <a:latin typeface="+mn-lt"/>
                <a:ea typeface="+mn-ea"/>
                <a:cs typeface="+mn-cs"/>
                <a:sym typeface="Calibri"/>
              </a:defRPr>
            </a:lvl2pPr>
            <a:lvl3pPr marL="0" indent="914306" defTabSz="914306">
              <a:lnSpc>
                <a:spcPct val="100000"/>
              </a:lnSpc>
              <a:spcBef>
                <a:spcPts val="300"/>
              </a:spcBef>
              <a:buSzTx/>
              <a:buFontTx/>
              <a:buNone/>
              <a:defRPr sz="1400">
                <a:latin typeface="+mn-lt"/>
                <a:ea typeface="+mn-ea"/>
                <a:cs typeface="+mn-cs"/>
                <a:sym typeface="Calibri"/>
              </a:defRPr>
            </a:lvl3pPr>
            <a:lvl4pPr marL="0" indent="1371459" defTabSz="914306">
              <a:lnSpc>
                <a:spcPct val="100000"/>
              </a:lnSpc>
              <a:spcBef>
                <a:spcPts val="300"/>
              </a:spcBef>
              <a:buSzTx/>
              <a:buFontTx/>
              <a:buNone/>
              <a:defRPr sz="1400">
                <a:latin typeface="+mn-lt"/>
                <a:ea typeface="+mn-ea"/>
                <a:cs typeface="+mn-cs"/>
                <a:sym typeface="Calibri"/>
              </a:defRPr>
            </a:lvl4pPr>
            <a:lvl5pPr marL="0" indent="1828612" defTabSz="914306">
              <a:lnSpc>
                <a:spcPct val="100000"/>
              </a:lnSpc>
              <a:spcBef>
                <a:spcPts val="300"/>
              </a:spcBef>
              <a:buSzTx/>
              <a:buFontTx/>
              <a:buNone/>
              <a:defRPr sz="14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23"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Titel en verticale tekst">
    <p:spTree>
      <p:nvGrpSpPr>
        <p:cNvPr id="1" name=""/>
        <p:cNvGrpSpPr/>
        <p:nvPr/>
      </p:nvGrpSpPr>
      <p:grpSpPr>
        <a:xfrm>
          <a:off x="0" y="0"/>
          <a:ext cx="0" cy="0"/>
          <a:chOff x="0" y="0"/>
          <a:chExt cx="0" cy="0"/>
        </a:xfrm>
      </p:grpSpPr>
      <p:sp>
        <p:nvSpPr>
          <p:cNvPr id="430" name="Title Text"/>
          <p:cNvSpPr txBox="1">
            <a:spLocks noGrp="1"/>
          </p:cNvSpPr>
          <p:nvPr>
            <p:ph type="title"/>
          </p:nvPr>
        </p:nvSpPr>
        <p:spPr>
          <a:xfrm>
            <a:off x="609600" y="274638"/>
            <a:ext cx="10972800" cy="1143001"/>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431" name="Body Level One…"/>
          <p:cNvSpPr txBox="1">
            <a:spLocks noGrp="1"/>
          </p:cNvSpPr>
          <p:nvPr>
            <p:ph type="body" idx="1"/>
          </p:nvPr>
        </p:nvSpPr>
        <p:spPr>
          <a:xfrm>
            <a:off x="609600" y="1600202"/>
            <a:ext cx="10972800" cy="4525963"/>
          </a:xfrm>
          <a:prstGeom prst="rect">
            <a:avLst/>
          </a:prstGeom>
        </p:spPr>
        <p:txBody>
          <a:bodyPr lIns="65020" tIns="65020" rIns="65020" bIns="65020">
            <a:normAutofit/>
          </a:bodyPr>
          <a:lstStyle>
            <a:lvl1pPr marL="342864" indent="-342864" defTabSz="914306">
              <a:lnSpc>
                <a:spcPct val="100000"/>
              </a:lnSpc>
              <a:spcBef>
                <a:spcPts val="700"/>
              </a:spcBef>
              <a:defRPr sz="3200">
                <a:latin typeface="+mn-lt"/>
                <a:ea typeface="+mn-ea"/>
                <a:cs typeface="+mn-cs"/>
                <a:sym typeface="Calibri"/>
              </a:defRPr>
            </a:lvl1pPr>
            <a:lvl2pPr marL="783691" indent="-326539" defTabSz="914306">
              <a:lnSpc>
                <a:spcPct val="100000"/>
              </a:lnSpc>
              <a:spcBef>
                <a:spcPts val="700"/>
              </a:spcBef>
              <a:buChar char="–"/>
              <a:defRPr sz="3200">
                <a:latin typeface="+mn-lt"/>
                <a:ea typeface="+mn-ea"/>
                <a:cs typeface="+mn-cs"/>
                <a:sym typeface="Calibri"/>
              </a:defRPr>
            </a:lvl2pPr>
            <a:lvl3pPr marL="1232325" indent="-318018" defTabSz="914306">
              <a:lnSpc>
                <a:spcPct val="100000"/>
              </a:lnSpc>
              <a:spcBef>
                <a:spcPts val="700"/>
              </a:spcBef>
              <a:defRPr sz="3200">
                <a:latin typeface="+mn-lt"/>
                <a:ea typeface="+mn-ea"/>
                <a:cs typeface="+mn-cs"/>
                <a:sym typeface="Calibri"/>
              </a:defRPr>
            </a:lvl3pPr>
            <a:lvl4pPr marL="1756429" indent="-384970" defTabSz="914306">
              <a:lnSpc>
                <a:spcPct val="100000"/>
              </a:lnSpc>
              <a:spcBef>
                <a:spcPts val="700"/>
              </a:spcBef>
              <a:buChar char="–"/>
              <a:defRPr sz="3200">
                <a:latin typeface="+mn-lt"/>
                <a:ea typeface="+mn-ea"/>
                <a:cs typeface="+mn-cs"/>
                <a:sym typeface="Calibri"/>
              </a:defRPr>
            </a:lvl4pPr>
            <a:lvl5pPr marL="2213584" indent="-384970" defTabSz="914306">
              <a:lnSpc>
                <a:spcPct val="100000"/>
              </a:lnSpc>
              <a:spcBef>
                <a:spcPts val="700"/>
              </a:spcBef>
              <a:buChar char="»"/>
              <a:defRPr sz="32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32"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Verticale titel en tekst">
    <p:spTree>
      <p:nvGrpSpPr>
        <p:cNvPr id="1" name=""/>
        <p:cNvGrpSpPr/>
        <p:nvPr/>
      </p:nvGrpSpPr>
      <p:grpSpPr>
        <a:xfrm>
          <a:off x="0" y="0"/>
          <a:ext cx="0" cy="0"/>
          <a:chOff x="0" y="0"/>
          <a:chExt cx="0" cy="0"/>
        </a:xfrm>
      </p:grpSpPr>
      <p:sp>
        <p:nvSpPr>
          <p:cNvPr id="439" name="Title Text"/>
          <p:cNvSpPr txBox="1">
            <a:spLocks noGrp="1"/>
          </p:cNvSpPr>
          <p:nvPr>
            <p:ph type="title"/>
          </p:nvPr>
        </p:nvSpPr>
        <p:spPr>
          <a:xfrm>
            <a:off x="12570883" y="390527"/>
            <a:ext cx="3901017" cy="8321676"/>
          </a:xfrm>
          <a:prstGeom prst="rect">
            <a:avLst/>
          </a:prstGeom>
        </p:spPr>
        <p:txBody>
          <a:bodyPr lIns="65020" tIns="65020" rIns="65020" bIns="65020"/>
          <a:lstStyle>
            <a:lvl1pPr algn="ctr" defTabSz="914306">
              <a:lnSpc>
                <a:spcPct val="100000"/>
              </a:lnSpc>
              <a:defRPr sz="4400" b="0">
                <a:solidFill>
                  <a:srgbClr val="000000"/>
                </a:solidFill>
                <a:latin typeface="+mn-lt"/>
                <a:ea typeface="+mn-ea"/>
                <a:cs typeface="+mn-cs"/>
                <a:sym typeface="Calibri"/>
              </a:defRPr>
            </a:lvl1pPr>
          </a:lstStyle>
          <a:p>
            <a:r>
              <a:t>Title Text</a:t>
            </a:r>
          </a:p>
        </p:txBody>
      </p:sp>
      <p:sp>
        <p:nvSpPr>
          <p:cNvPr id="440" name="Body Level One…"/>
          <p:cNvSpPr txBox="1">
            <a:spLocks noGrp="1"/>
          </p:cNvSpPr>
          <p:nvPr>
            <p:ph type="body" idx="1"/>
          </p:nvPr>
        </p:nvSpPr>
        <p:spPr>
          <a:xfrm>
            <a:off x="867834" y="390527"/>
            <a:ext cx="11499851" cy="8321676"/>
          </a:xfrm>
          <a:prstGeom prst="rect">
            <a:avLst/>
          </a:prstGeom>
        </p:spPr>
        <p:txBody>
          <a:bodyPr lIns="65020" tIns="65020" rIns="65020" bIns="65020">
            <a:normAutofit/>
          </a:bodyPr>
          <a:lstStyle>
            <a:lvl1pPr marL="342864" indent="-342864" defTabSz="914306">
              <a:lnSpc>
                <a:spcPct val="100000"/>
              </a:lnSpc>
              <a:spcBef>
                <a:spcPts val="700"/>
              </a:spcBef>
              <a:defRPr sz="3200">
                <a:latin typeface="+mn-lt"/>
                <a:ea typeface="+mn-ea"/>
                <a:cs typeface="+mn-cs"/>
                <a:sym typeface="Calibri"/>
              </a:defRPr>
            </a:lvl1pPr>
            <a:lvl2pPr marL="783691" indent="-326539" defTabSz="914306">
              <a:lnSpc>
                <a:spcPct val="100000"/>
              </a:lnSpc>
              <a:spcBef>
                <a:spcPts val="700"/>
              </a:spcBef>
              <a:buChar char="–"/>
              <a:defRPr sz="3200">
                <a:latin typeface="+mn-lt"/>
                <a:ea typeface="+mn-ea"/>
                <a:cs typeface="+mn-cs"/>
                <a:sym typeface="Calibri"/>
              </a:defRPr>
            </a:lvl2pPr>
            <a:lvl3pPr marL="1232325" indent="-318018" defTabSz="914306">
              <a:lnSpc>
                <a:spcPct val="100000"/>
              </a:lnSpc>
              <a:spcBef>
                <a:spcPts val="700"/>
              </a:spcBef>
              <a:defRPr sz="3200">
                <a:latin typeface="+mn-lt"/>
                <a:ea typeface="+mn-ea"/>
                <a:cs typeface="+mn-cs"/>
                <a:sym typeface="Calibri"/>
              </a:defRPr>
            </a:lvl3pPr>
            <a:lvl4pPr marL="1756429" indent="-384970" defTabSz="914306">
              <a:lnSpc>
                <a:spcPct val="100000"/>
              </a:lnSpc>
              <a:spcBef>
                <a:spcPts val="700"/>
              </a:spcBef>
              <a:buChar char="–"/>
              <a:defRPr sz="3200">
                <a:latin typeface="+mn-lt"/>
                <a:ea typeface="+mn-ea"/>
                <a:cs typeface="+mn-cs"/>
                <a:sym typeface="Calibri"/>
              </a:defRPr>
            </a:lvl4pPr>
            <a:lvl5pPr marL="2213584" indent="-384970" defTabSz="914306">
              <a:lnSpc>
                <a:spcPct val="100000"/>
              </a:lnSpc>
              <a:spcBef>
                <a:spcPts val="700"/>
              </a:spcBef>
              <a:buChar char="»"/>
              <a:defRPr sz="32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41"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Titel en opsomming">
    <p:spTree>
      <p:nvGrpSpPr>
        <p:cNvPr id="1" name=""/>
        <p:cNvGrpSpPr/>
        <p:nvPr/>
      </p:nvGrpSpPr>
      <p:grpSpPr>
        <a:xfrm>
          <a:off x="0" y="0"/>
          <a:ext cx="0" cy="0"/>
          <a:chOff x="0" y="0"/>
          <a:chExt cx="0" cy="0"/>
        </a:xfrm>
      </p:grpSpPr>
      <p:sp>
        <p:nvSpPr>
          <p:cNvPr id="448" name="Slide Number"/>
          <p:cNvSpPr txBox="1">
            <a:spLocks noGrp="1"/>
          </p:cNvSpPr>
          <p:nvPr>
            <p:ph type="sldNum" sz="quarter" idx="2"/>
          </p:nvPr>
        </p:nvSpPr>
        <p:spPr>
          <a:xfrm>
            <a:off x="11293139" y="6397694"/>
            <a:ext cx="289262" cy="282441"/>
          </a:xfrm>
          <a:prstGeom prst="rect">
            <a:avLst/>
          </a:prstGeom>
        </p:spPr>
        <p:txBody>
          <a:bodyPr lIns="65020" tIns="65020" rIns="65020" bIns="65020"/>
          <a:lstStyle>
            <a:lvl1pPr>
              <a:defRPr sz="1100">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Titeldia">
    <p:spTree>
      <p:nvGrpSpPr>
        <p:cNvPr id="1" name=""/>
        <p:cNvGrpSpPr/>
        <p:nvPr/>
      </p:nvGrpSpPr>
      <p:grpSpPr>
        <a:xfrm>
          <a:off x="0" y="0"/>
          <a:ext cx="0" cy="0"/>
          <a:chOff x="0" y="0"/>
          <a:chExt cx="0" cy="0"/>
        </a:xfrm>
      </p:grpSpPr>
      <p:sp>
        <p:nvSpPr>
          <p:cNvPr id="455" name="Title Text"/>
          <p:cNvSpPr txBox="1">
            <a:spLocks noGrp="1"/>
          </p:cNvSpPr>
          <p:nvPr>
            <p:ph type="title"/>
          </p:nvPr>
        </p:nvSpPr>
        <p:spPr>
          <a:xfrm>
            <a:off x="1524000" y="1122362"/>
            <a:ext cx="9144000" cy="2387601"/>
          </a:xfrm>
          <a:prstGeom prst="rect">
            <a:avLst/>
          </a:prstGeom>
        </p:spPr>
        <p:txBody>
          <a:bodyPr anchor="b"/>
          <a:lstStyle>
            <a:lvl1pPr algn="ctr">
              <a:defRPr sz="6000" b="0">
                <a:solidFill>
                  <a:srgbClr val="000000"/>
                </a:solidFill>
                <a:latin typeface="Calibri Light"/>
                <a:ea typeface="Calibri Light"/>
                <a:cs typeface="Calibri Light"/>
                <a:sym typeface="Calibri Light"/>
              </a:defRPr>
            </a:lvl1pPr>
          </a:lstStyle>
          <a:p>
            <a:r>
              <a:t>Title Text</a:t>
            </a:r>
          </a:p>
        </p:txBody>
      </p:sp>
      <p:sp>
        <p:nvSpPr>
          <p:cNvPr id="456" name="Body Level One…"/>
          <p:cNvSpPr txBox="1">
            <a:spLocks noGrp="1"/>
          </p:cNvSpPr>
          <p:nvPr>
            <p:ph type="body" sz="quarter" idx="1"/>
          </p:nvPr>
        </p:nvSpPr>
        <p:spPr>
          <a:xfrm>
            <a:off x="1524000" y="3602037"/>
            <a:ext cx="9144000" cy="1655763"/>
          </a:xfrm>
          <a:prstGeom prst="rect">
            <a:avLst/>
          </a:prstGeom>
        </p:spPr>
        <p:txBody>
          <a:bodyPr>
            <a:normAutofit/>
          </a:bodyPr>
          <a:lstStyle>
            <a:lvl1pPr marL="0" indent="0" algn="ctr">
              <a:buSzTx/>
              <a:buFontTx/>
              <a:buNone/>
              <a:defRPr sz="2400">
                <a:latin typeface="+mn-lt"/>
                <a:ea typeface="+mn-ea"/>
                <a:cs typeface="+mn-cs"/>
                <a:sym typeface="Calibri"/>
              </a:defRPr>
            </a:lvl1pPr>
            <a:lvl2pPr marL="0" indent="457200" algn="ctr">
              <a:buSzTx/>
              <a:buFontTx/>
              <a:buNone/>
              <a:defRPr sz="2400">
                <a:latin typeface="+mn-lt"/>
                <a:ea typeface="+mn-ea"/>
                <a:cs typeface="+mn-cs"/>
                <a:sym typeface="Calibri"/>
              </a:defRPr>
            </a:lvl2pPr>
            <a:lvl3pPr marL="0" indent="914400" algn="ctr">
              <a:buSzTx/>
              <a:buFontTx/>
              <a:buNone/>
              <a:defRPr sz="2400">
                <a:latin typeface="+mn-lt"/>
                <a:ea typeface="+mn-ea"/>
                <a:cs typeface="+mn-cs"/>
                <a:sym typeface="Calibri"/>
              </a:defRPr>
            </a:lvl3pPr>
            <a:lvl4pPr marL="0" indent="1371600" algn="ctr">
              <a:buSzTx/>
              <a:buFontTx/>
              <a:buNone/>
              <a:defRPr sz="2400">
                <a:latin typeface="+mn-lt"/>
                <a:ea typeface="+mn-ea"/>
                <a:cs typeface="+mn-cs"/>
                <a:sym typeface="Calibri"/>
              </a:defRPr>
            </a:lvl4pPr>
            <a:lvl5pPr marL="0" indent="1828800" algn="ctr">
              <a:buSzTx/>
              <a:buFontTx/>
              <a:buNone/>
              <a:defRPr sz="24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57"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Titel en object">
    <p:spTree>
      <p:nvGrpSpPr>
        <p:cNvPr id="1" name=""/>
        <p:cNvGrpSpPr/>
        <p:nvPr/>
      </p:nvGrpSpPr>
      <p:grpSpPr>
        <a:xfrm>
          <a:off x="0" y="0"/>
          <a:ext cx="0" cy="0"/>
          <a:chOff x="0" y="0"/>
          <a:chExt cx="0" cy="0"/>
        </a:xfrm>
      </p:grpSpPr>
      <p:sp>
        <p:nvSpPr>
          <p:cNvPr id="464" name="Title Text"/>
          <p:cNvSpPr txBox="1">
            <a:spLocks noGrp="1"/>
          </p:cNvSpPr>
          <p:nvPr>
            <p:ph type="title"/>
          </p:nvPr>
        </p:nvSpPr>
        <p:spPr>
          <a:xfrm>
            <a:off x="838200" y="365125"/>
            <a:ext cx="10515600" cy="1325563"/>
          </a:xfrm>
          <a:prstGeom prst="rect">
            <a:avLst/>
          </a:prstGeom>
        </p:spPr>
        <p:txBody>
          <a:bodyPr/>
          <a:lstStyle>
            <a:lvl1pPr>
              <a:defRPr sz="4400" b="0">
                <a:solidFill>
                  <a:srgbClr val="000000"/>
                </a:solidFill>
                <a:latin typeface="Calibri Light"/>
                <a:ea typeface="Calibri Light"/>
                <a:cs typeface="Calibri Light"/>
                <a:sym typeface="Calibri Light"/>
              </a:defRPr>
            </a:lvl1pPr>
          </a:lstStyle>
          <a:p>
            <a:r>
              <a:t>Title Text</a:t>
            </a:r>
          </a:p>
        </p:txBody>
      </p:sp>
      <p:sp>
        <p:nvSpPr>
          <p:cNvPr id="465" name="Body Level One…"/>
          <p:cNvSpPr txBox="1">
            <a:spLocks noGrp="1"/>
          </p:cNvSpPr>
          <p:nvPr>
            <p:ph type="body" idx="1"/>
          </p:nvPr>
        </p:nvSpPr>
        <p:spPr>
          <a:xfrm>
            <a:off x="838200" y="1825625"/>
            <a:ext cx="10515600" cy="4351338"/>
          </a:xfrm>
          <a:prstGeom prst="rect">
            <a:avLst/>
          </a:prstGeom>
        </p:spPr>
        <p:txBody>
          <a:bodyPr>
            <a:normAutofit/>
          </a:bodyPr>
          <a:lstStyle>
            <a:lvl1pPr>
              <a:defRPr>
                <a:latin typeface="+mn-lt"/>
                <a:ea typeface="+mn-ea"/>
                <a:cs typeface="+mn-cs"/>
                <a:sym typeface="Calibri"/>
              </a:defRPr>
            </a:lvl1pPr>
            <a:lvl2pPr>
              <a:defRPr>
                <a:latin typeface="+mn-lt"/>
                <a:ea typeface="+mn-ea"/>
                <a:cs typeface="+mn-cs"/>
                <a:sym typeface="Calibri"/>
              </a:defRPr>
            </a:lvl2pPr>
            <a:lvl3pPr>
              <a:defRPr>
                <a:latin typeface="+mn-lt"/>
                <a:ea typeface="+mn-ea"/>
                <a:cs typeface="+mn-cs"/>
                <a:sym typeface="Calibri"/>
              </a:defRPr>
            </a:lvl3pPr>
            <a:lvl4pPr>
              <a:defRPr>
                <a:latin typeface="+mn-lt"/>
                <a:ea typeface="+mn-ea"/>
                <a:cs typeface="+mn-cs"/>
                <a:sym typeface="Calibri"/>
              </a:defRPr>
            </a:lvl4pPr>
            <a:lvl5pP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66"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xt and image - patient care">
    <p:spTree>
      <p:nvGrpSpPr>
        <p:cNvPr id="1" name=""/>
        <p:cNvGrpSpPr/>
        <p:nvPr/>
      </p:nvGrpSpPr>
      <p:grpSpPr>
        <a:xfrm>
          <a:off x="0" y="0"/>
          <a:ext cx="0" cy="0"/>
          <a:chOff x="0" y="0"/>
          <a:chExt cx="0" cy="0"/>
        </a:xfrm>
      </p:grpSpPr>
      <p:sp>
        <p:nvSpPr>
          <p:cNvPr id="54"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55"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56" name="Title Text"/>
          <p:cNvSpPr txBox="1">
            <a:spLocks noGrp="1"/>
          </p:cNvSpPr>
          <p:nvPr>
            <p:ph type="title"/>
          </p:nvPr>
        </p:nvSpPr>
        <p:spPr>
          <a:xfrm>
            <a:off x="673100" y="1439707"/>
            <a:ext cx="5346700" cy="646332"/>
          </a:xfrm>
          <a:prstGeom prst="rect">
            <a:avLst/>
          </a:prstGeom>
        </p:spPr>
        <p:txBody>
          <a:bodyPr anchor="t"/>
          <a:lstStyle/>
          <a:p>
            <a:r>
              <a:t>Title Text</a:t>
            </a:r>
          </a:p>
        </p:txBody>
      </p:sp>
      <p:sp>
        <p:nvSpPr>
          <p:cNvPr id="57" name="Body Level One…"/>
          <p:cNvSpPr txBox="1">
            <a:spLocks noGrp="1"/>
          </p:cNvSpPr>
          <p:nvPr>
            <p:ph type="body" sz="half" idx="1"/>
          </p:nvPr>
        </p:nvSpPr>
        <p:spPr>
          <a:xfrm>
            <a:off x="673100" y="2350009"/>
            <a:ext cx="5346700" cy="3559179"/>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58" name="Tijdelijke aanduiding voor afbeelding 8"/>
          <p:cNvSpPr>
            <a:spLocks noGrp="1"/>
          </p:cNvSpPr>
          <p:nvPr>
            <p:ph type="pic" sz="half" idx="13"/>
          </p:nvPr>
        </p:nvSpPr>
        <p:spPr>
          <a:xfrm>
            <a:off x="6361112" y="1543664"/>
            <a:ext cx="5054601" cy="4365523"/>
          </a:xfrm>
          <a:prstGeom prst="rect">
            <a:avLst/>
          </a:prstGeom>
        </p:spPr>
        <p:txBody>
          <a:bodyPr lIns="91439" rIns="91439"/>
          <a:lstStyle/>
          <a:p>
            <a:endParaRPr/>
          </a:p>
        </p:txBody>
      </p:sp>
      <p:sp>
        <p:nvSpPr>
          <p:cNvPr id="59"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Sectiekop">
    <p:spTree>
      <p:nvGrpSpPr>
        <p:cNvPr id="1" name=""/>
        <p:cNvGrpSpPr/>
        <p:nvPr/>
      </p:nvGrpSpPr>
      <p:grpSpPr>
        <a:xfrm>
          <a:off x="0" y="0"/>
          <a:ext cx="0" cy="0"/>
          <a:chOff x="0" y="0"/>
          <a:chExt cx="0" cy="0"/>
        </a:xfrm>
      </p:grpSpPr>
      <p:sp>
        <p:nvSpPr>
          <p:cNvPr id="473" name="Title Text"/>
          <p:cNvSpPr txBox="1">
            <a:spLocks noGrp="1"/>
          </p:cNvSpPr>
          <p:nvPr>
            <p:ph type="title"/>
          </p:nvPr>
        </p:nvSpPr>
        <p:spPr>
          <a:xfrm>
            <a:off x="831850" y="1709738"/>
            <a:ext cx="10515600" cy="2852737"/>
          </a:xfrm>
          <a:prstGeom prst="rect">
            <a:avLst/>
          </a:prstGeom>
        </p:spPr>
        <p:txBody>
          <a:bodyPr anchor="b"/>
          <a:lstStyle>
            <a:lvl1pPr>
              <a:defRPr sz="6000" b="0">
                <a:solidFill>
                  <a:srgbClr val="000000"/>
                </a:solidFill>
                <a:latin typeface="Calibri Light"/>
                <a:ea typeface="Calibri Light"/>
                <a:cs typeface="Calibri Light"/>
                <a:sym typeface="Calibri Light"/>
              </a:defRPr>
            </a:lvl1pPr>
          </a:lstStyle>
          <a:p>
            <a:r>
              <a:t>Title Text</a:t>
            </a:r>
          </a:p>
        </p:txBody>
      </p:sp>
      <p:sp>
        <p:nvSpPr>
          <p:cNvPr id="474" name="Body Level One…"/>
          <p:cNvSpPr txBox="1">
            <a:spLocks noGrp="1"/>
          </p:cNvSpPr>
          <p:nvPr>
            <p:ph type="body" sz="quarter" idx="1"/>
          </p:nvPr>
        </p:nvSpPr>
        <p:spPr>
          <a:xfrm>
            <a:off x="831850" y="4589462"/>
            <a:ext cx="10515600" cy="1500188"/>
          </a:xfrm>
          <a:prstGeom prst="rect">
            <a:avLst/>
          </a:prstGeom>
        </p:spPr>
        <p:txBody>
          <a:bodyPr>
            <a:normAutofit/>
          </a:bodyPr>
          <a:lstStyle>
            <a:lvl1pPr marL="0" indent="0">
              <a:buSzTx/>
              <a:buFontTx/>
              <a:buNone/>
              <a:defRPr sz="2400">
                <a:solidFill>
                  <a:srgbClr val="888888"/>
                </a:solidFill>
                <a:latin typeface="+mn-lt"/>
                <a:ea typeface="+mn-ea"/>
                <a:cs typeface="+mn-cs"/>
                <a:sym typeface="Calibri"/>
              </a:defRPr>
            </a:lvl1pPr>
            <a:lvl2pPr marL="0" indent="457200">
              <a:buSzTx/>
              <a:buFontTx/>
              <a:buNone/>
              <a:defRPr sz="2400">
                <a:solidFill>
                  <a:srgbClr val="888888"/>
                </a:solidFill>
                <a:latin typeface="+mn-lt"/>
                <a:ea typeface="+mn-ea"/>
                <a:cs typeface="+mn-cs"/>
                <a:sym typeface="Calibri"/>
              </a:defRPr>
            </a:lvl2pPr>
            <a:lvl3pPr marL="0" indent="914400">
              <a:buSzTx/>
              <a:buFontTx/>
              <a:buNone/>
              <a:defRPr sz="2400">
                <a:solidFill>
                  <a:srgbClr val="888888"/>
                </a:solidFill>
                <a:latin typeface="+mn-lt"/>
                <a:ea typeface="+mn-ea"/>
                <a:cs typeface="+mn-cs"/>
                <a:sym typeface="Calibri"/>
              </a:defRPr>
            </a:lvl3pPr>
            <a:lvl4pPr marL="0" indent="1371600">
              <a:buSzTx/>
              <a:buFontTx/>
              <a:buNone/>
              <a:defRPr sz="2400">
                <a:solidFill>
                  <a:srgbClr val="888888"/>
                </a:solidFill>
                <a:latin typeface="+mn-lt"/>
                <a:ea typeface="+mn-ea"/>
                <a:cs typeface="+mn-cs"/>
                <a:sym typeface="Calibri"/>
              </a:defRPr>
            </a:lvl4pPr>
            <a:lvl5pPr marL="0" indent="1828800">
              <a:buSzTx/>
              <a:buFontTx/>
              <a:buNone/>
              <a:defRPr sz="24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75"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Inhoud van twee">
    <p:spTree>
      <p:nvGrpSpPr>
        <p:cNvPr id="1" name=""/>
        <p:cNvGrpSpPr/>
        <p:nvPr/>
      </p:nvGrpSpPr>
      <p:grpSpPr>
        <a:xfrm>
          <a:off x="0" y="0"/>
          <a:ext cx="0" cy="0"/>
          <a:chOff x="0" y="0"/>
          <a:chExt cx="0" cy="0"/>
        </a:xfrm>
      </p:grpSpPr>
      <p:sp>
        <p:nvSpPr>
          <p:cNvPr id="482" name="Title Text"/>
          <p:cNvSpPr txBox="1">
            <a:spLocks noGrp="1"/>
          </p:cNvSpPr>
          <p:nvPr>
            <p:ph type="title"/>
          </p:nvPr>
        </p:nvSpPr>
        <p:spPr>
          <a:xfrm>
            <a:off x="838200" y="365125"/>
            <a:ext cx="10515600" cy="1325563"/>
          </a:xfrm>
          <a:prstGeom prst="rect">
            <a:avLst/>
          </a:prstGeom>
        </p:spPr>
        <p:txBody>
          <a:bodyPr/>
          <a:lstStyle>
            <a:lvl1pPr>
              <a:defRPr sz="4400" b="0">
                <a:solidFill>
                  <a:srgbClr val="000000"/>
                </a:solidFill>
                <a:latin typeface="Calibri Light"/>
                <a:ea typeface="Calibri Light"/>
                <a:cs typeface="Calibri Light"/>
                <a:sym typeface="Calibri Light"/>
              </a:defRPr>
            </a:lvl1pPr>
          </a:lstStyle>
          <a:p>
            <a:r>
              <a:t>Title Text</a:t>
            </a:r>
          </a:p>
        </p:txBody>
      </p:sp>
      <p:sp>
        <p:nvSpPr>
          <p:cNvPr id="483" name="Body Level One…"/>
          <p:cNvSpPr txBox="1">
            <a:spLocks noGrp="1"/>
          </p:cNvSpPr>
          <p:nvPr>
            <p:ph type="body" sz="half" idx="1"/>
          </p:nvPr>
        </p:nvSpPr>
        <p:spPr>
          <a:xfrm>
            <a:off x="838200" y="1825625"/>
            <a:ext cx="5181600" cy="4351338"/>
          </a:xfrm>
          <a:prstGeom prst="rect">
            <a:avLst/>
          </a:prstGeom>
        </p:spPr>
        <p:txBody>
          <a:bodyPr>
            <a:normAutofit/>
          </a:bodyPr>
          <a:lstStyle>
            <a:lvl1pPr>
              <a:defRPr>
                <a:latin typeface="+mn-lt"/>
                <a:ea typeface="+mn-ea"/>
                <a:cs typeface="+mn-cs"/>
                <a:sym typeface="Calibri"/>
              </a:defRPr>
            </a:lvl1pPr>
            <a:lvl2pPr>
              <a:defRPr>
                <a:latin typeface="+mn-lt"/>
                <a:ea typeface="+mn-ea"/>
                <a:cs typeface="+mn-cs"/>
                <a:sym typeface="Calibri"/>
              </a:defRPr>
            </a:lvl2pPr>
            <a:lvl3pPr>
              <a:defRPr>
                <a:latin typeface="+mn-lt"/>
                <a:ea typeface="+mn-ea"/>
                <a:cs typeface="+mn-cs"/>
                <a:sym typeface="Calibri"/>
              </a:defRPr>
            </a:lvl3pPr>
            <a:lvl4pPr>
              <a:defRPr>
                <a:latin typeface="+mn-lt"/>
                <a:ea typeface="+mn-ea"/>
                <a:cs typeface="+mn-cs"/>
                <a:sym typeface="Calibri"/>
              </a:defRPr>
            </a:lvl4pPr>
            <a:lvl5pP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84"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Vergelijking">
    <p:spTree>
      <p:nvGrpSpPr>
        <p:cNvPr id="1" name=""/>
        <p:cNvGrpSpPr/>
        <p:nvPr/>
      </p:nvGrpSpPr>
      <p:grpSpPr>
        <a:xfrm>
          <a:off x="0" y="0"/>
          <a:ext cx="0" cy="0"/>
          <a:chOff x="0" y="0"/>
          <a:chExt cx="0" cy="0"/>
        </a:xfrm>
      </p:grpSpPr>
      <p:sp>
        <p:nvSpPr>
          <p:cNvPr id="491" name="Title Text"/>
          <p:cNvSpPr txBox="1">
            <a:spLocks noGrp="1"/>
          </p:cNvSpPr>
          <p:nvPr>
            <p:ph type="title"/>
          </p:nvPr>
        </p:nvSpPr>
        <p:spPr>
          <a:xfrm>
            <a:off x="839787" y="365125"/>
            <a:ext cx="10515601" cy="1325563"/>
          </a:xfrm>
          <a:prstGeom prst="rect">
            <a:avLst/>
          </a:prstGeom>
        </p:spPr>
        <p:txBody>
          <a:bodyPr/>
          <a:lstStyle>
            <a:lvl1pPr>
              <a:defRPr sz="4400" b="0">
                <a:solidFill>
                  <a:srgbClr val="000000"/>
                </a:solidFill>
                <a:latin typeface="Calibri Light"/>
                <a:ea typeface="Calibri Light"/>
                <a:cs typeface="Calibri Light"/>
                <a:sym typeface="Calibri Light"/>
              </a:defRPr>
            </a:lvl1pPr>
          </a:lstStyle>
          <a:p>
            <a:r>
              <a:t>Title Text</a:t>
            </a:r>
          </a:p>
        </p:txBody>
      </p:sp>
      <p:sp>
        <p:nvSpPr>
          <p:cNvPr id="492" name="Body Level One…"/>
          <p:cNvSpPr txBox="1">
            <a:spLocks noGrp="1"/>
          </p:cNvSpPr>
          <p:nvPr>
            <p:ph type="body" sz="quarter" idx="1"/>
          </p:nvPr>
        </p:nvSpPr>
        <p:spPr>
          <a:xfrm>
            <a:off x="839787" y="1681163"/>
            <a:ext cx="5157789" cy="823913"/>
          </a:xfrm>
          <a:prstGeom prst="rect">
            <a:avLst/>
          </a:prstGeom>
        </p:spPr>
        <p:txBody>
          <a:bodyPr anchor="b">
            <a:normAutofit/>
          </a:bodyPr>
          <a:lstStyle>
            <a:lvl1pPr marL="0" indent="0">
              <a:buSzTx/>
              <a:buFontTx/>
              <a:buNone/>
              <a:defRPr sz="2400" b="1">
                <a:latin typeface="+mn-lt"/>
                <a:ea typeface="+mn-ea"/>
                <a:cs typeface="+mn-cs"/>
                <a:sym typeface="Calibri"/>
              </a:defRPr>
            </a:lvl1pPr>
            <a:lvl2pPr marL="0" indent="457200">
              <a:buSzTx/>
              <a:buFontTx/>
              <a:buNone/>
              <a:defRPr sz="2400" b="1">
                <a:latin typeface="+mn-lt"/>
                <a:ea typeface="+mn-ea"/>
                <a:cs typeface="+mn-cs"/>
                <a:sym typeface="Calibri"/>
              </a:defRPr>
            </a:lvl2pPr>
            <a:lvl3pPr marL="0" indent="914400">
              <a:buSzTx/>
              <a:buFontTx/>
              <a:buNone/>
              <a:defRPr sz="2400" b="1">
                <a:latin typeface="+mn-lt"/>
                <a:ea typeface="+mn-ea"/>
                <a:cs typeface="+mn-cs"/>
                <a:sym typeface="Calibri"/>
              </a:defRPr>
            </a:lvl3pPr>
            <a:lvl4pPr marL="0" indent="1371600">
              <a:buSzTx/>
              <a:buFontTx/>
              <a:buNone/>
              <a:defRPr sz="2400" b="1">
                <a:latin typeface="+mn-lt"/>
                <a:ea typeface="+mn-ea"/>
                <a:cs typeface="+mn-cs"/>
                <a:sym typeface="Calibri"/>
              </a:defRPr>
            </a:lvl4pPr>
            <a:lvl5pPr marL="0" indent="1828800">
              <a:buSzTx/>
              <a:buFontTx/>
              <a:buNone/>
              <a:defRPr sz="2400" b="1">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93" name="Tijdelijke aanduiding voor tekst 4"/>
          <p:cNvSpPr>
            <a:spLocks noGrp="1"/>
          </p:cNvSpPr>
          <p:nvPr>
            <p:ph type="body" sz="quarter" idx="13"/>
          </p:nvPr>
        </p:nvSpPr>
        <p:spPr>
          <a:xfrm>
            <a:off x="6172200" y="1681163"/>
            <a:ext cx="5183188" cy="823913"/>
          </a:xfrm>
          <a:prstGeom prst="rect">
            <a:avLst/>
          </a:prstGeom>
        </p:spPr>
        <p:txBody>
          <a:bodyPr anchor="b">
            <a:normAutofit/>
          </a:bodyPr>
          <a:lstStyle/>
          <a:p>
            <a:pPr marL="0" indent="0">
              <a:buSzTx/>
              <a:buFontTx/>
              <a:buNone/>
              <a:defRPr sz="2400" b="1">
                <a:latin typeface="+mn-lt"/>
                <a:ea typeface="+mn-ea"/>
                <a:cs typeface="+mn-cs"/>
                <a:sym typeface="Calibri"/>
              </a:defRPr>
            </a:pPr>
            <a:endParaRPr/>
          </a:p>
        </p:txBody>
      </p:sp>
      <p:sp>
        <p:nvSpPr>
          <p:cNvPr id="494"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Alleen titel">
    <p:spTree>
      <p:nvGrpSpPr>
        <p:cNvPr id="1" name=""/>
        <p:cNvGrpSpPr/>
        <p:nvPr/>
      </p:nvGrpSpPr>
      <p:grpSpPr>
        <a:xfrm>
          <a:off x="0" y="0"/>
          <a:ext cx="0" cy="0"/>
          <a:chOff x="0" y="0"/>
          <a:chExt cx="0" cy="0"/>
        </a:xfrm>
      </p:grpSpPr>
      <p:sp>
        <p:nvSpPr>
          <p:cNvPr id="501" name="Title Text"/>
          <p:cNvSpPr txBox="1">
            <a:spLocks noGrp="1"/>
          </p:cNvSpPr>
          <p:nvPr>
            <p:ph type="title"/>
          </p:nvPr>
        </p:nvSpPr>
        <p:spPr>
          <a:xfrm>
            <a:off x="838200" y="365125"/>
            <a:ext cx="10515600" cy="1325563"/>
          </a:xfrm>
          <a:prstGeom prst="rect">
            <a:avLst/>
          </a:prstGeom>
        </p:spPr>
        <p:txBody>
          <a:bodyPr/>
          <a:lstStyle>
            <a:lvl1pPr>
              <a:defRPr sz="4400" b="0">
                <a:solidFill>
                  <a:srgbClr val="000000"/>
                </a:solidFill>
                <a:latin typeface="Calibri Light"/>
                <a:ea typeface="Calibri Light"/>
                <a:cs typeface="Calibri Light"/>
                <a:sym typeface="Calibri Light"/>
              </a:defRPr>
            </a:lvl1pPr>
          </a:lstStyle>
          <a:p>
            <a:r>
              <a:t>Title Text</a:t>
            </a:r>
          </a:p>
        </p:txBody>
      </p:sp>
      <p:sp>
        <p:nvSpPr>
          <p:cNvPr id="502"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Leeg">
    <p:spTree>
      <p:nvGrpSpPr>
        <p:cNvPr id="1" name=""/>
        <p:cNvGrpSpPr/>
        <p:nvPr/>
      </p:nvGrpSpPr>
      <p:grpSpPr>
        <a:xfrm>
          <a:off x="0" y="0"/>
          <a:ext cx="0" cy="0"/>
          <a:chOff x="0" y="0"/>
          <a:chExt cx="0" cy="0"/>
        </a:xfrm>
      </p:grpSpPr>
      <p:sp>
        <p:nvSpPr>
          <p:cNvPr id="509"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Inhoud met bijschrift">
    <p:spTree>
      <p:nvGrpSpPr>
        <p:cNvPr id="1" name=""/>
        <p:cNvGrpSpPr/>
        <p:nvPr/>
      </p:nvGrpSpPr>
      <p:grpSpPr>
        <a:xfrm>
          <a:off x="0" y="0"/>
          <a:ext cx="0" cy="0"/>
          <a:chOff x="0" y="0"/>
          <a:chExt cx="0" cy="0"/>
        </a:xfrm>
      </p:grpSpPr>
      <p:sp>
        <p:nvSpPr>
          <p:cNvPr id="516" name="Title Text"/>
          <p:cNvSpPr txBox="1">
            <a:spLocks noGrp="1"/>
          </p:cNvSpPr>
          <p:nvPr>
            <p:ph type="title"/>
          </p:nvPr>
        </p:nvSpPr>
        <p:spPr>
          <a:xfrm>
            <a:off x="839787" y="457200"/>
            <a:ext cx="3932239" cy="1600200"/>
          </a:xfrm>
          <a:prstGeom prst="rect">
            <a:avLst/>
          </a:prstGeom>
        </p:spPr>
        <p:txBody>
          <a:bodyPr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517" name="Body Level One…"/>
          <p:cNvSpPr txBox="1">
            <a:spLocks noGrp="1"/>
          </p:cNvSpPr>
          <p:nvPr>
            <p:ph type="body" sz="half" idx="1"/>
          </p:nvPr>
        </p:nvSpPr>
        <p:spPr>
          <a:xfrm>
            <a:off x="5183187" y="987425"/>
            <a:ext cx="6172201" cy="4873625"/>
          </a:xfrm>
          <a:prstGeom prst="rect">
            <a:avLst/>
          </a:prstGeom>
        </p:spPr>
        <p:txBody>
          <a:bodyPr>
            <a:normAutofit/>
          </a:bodyPr>
          <a:lstStyle>
            <a:lvl1pPr>
              <a:defRPr sz="3200">
                <a:latin typeface="+mn-lt"/>
                <a:ea typeface="+mn-ea"/>
                <a:cs typeface="+mn-cs"/>
                <a:sym typeface="Calibri"/>
              </a:defRPr>
            </a:lvl1pPr>
            <a:lvl2pPr marL="718457" indent="-261257">
              <a:defRPr sz="3200">
                <a:latin typeface="+mn-lt"/>
                <a:ea typeface="+mn-ea"/>
                <a:cs typeface="+mn-cs"/>
                <a:sym typeface="Calibri"/>
              </a:defRPr>
            </a:lvl2pPr>
            <a:lvl3pPr marL="1219200" indent="-304800">
              <a:defRPr sz="3200">
                <a:latin typeface="+mn-lt"/>
                <a:ea typeface="+mn-ea"/>
                <a:cs typeface="+mn-cs"/>
                <a:sym typeface="Calibri"/>
              </a:defRPr>
            </a:lvl3pPr>
            <a:lvl4pPr marL="1737360" indent="-365760">
              <a:defRPr sz="3200">
                <a:latin typeface="+mn-lt"/>
                <a:ea typeface="+mn-ea"/>
                <a:cs typeface="+mn-cs"/>
                <a:sym typeface="Calibri"/>
              </a:defRPr>
            </a:lvl4pPr>
            <a:lvl5pPr marL="2194560" indent="-365760">
              <a:defRPr sz="32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18" name="Tijdelijke aanduiding voor tekst 3"/>
          <p:cNvSpPr>
            <a:spLocks noGrp="1"/>
          </p:cNvSpPr>
          <p:nvPr>
            <p:ph type="body" sz="quarter" idx="13"/>
          </p:nvPr>
        </p:nvSpPr>
        <p:spPr>
          <a:xfrm>
            <a:off x="839787" y="2057400"/>
            <a:ext cx="3932238" cy="3811588"/>
          </a:xfrm>
          <a:prstGeom prst="rect">
            <a:avLst/>
          </a:prstGeom>
        </p:spPr>
        <p:txBody>
          <a:bodyPr>
            <a:normAutofit/>
          </a:bodyPr>
          <a:lstStyle/>
          <a:p>
            <a:pPr marL="0" indent="0">
              <a:buSzTx/>
              <a:buFontTx/>
              <a:buNone/>
              <a:defRPr sz="1600">
                <a:latin typeface="+mn-lt"/>
                <a:ea typeface="+mn-ea"/>
                <a:cs typeface="+mn-cs"/>
                <a:sym typeface="Calibri"/>
              </a:defRPr>
            </a:pPr>
            <a:endParaRPr/>
          </a:p>
        </p:txBody>
      </p:sp>
      <p:sp>
        <p:nvSpPr>
          <p:cNvPr id="519"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Afbeelding met bijschrift">
    <p:spTree>
      <p:nvGrpSpPr>
        <p:cNvPr id="1" name=""/>
        <p:cNvGrpSpPr/>
        <p:nvPr/>
      </p:nvGrpSpPr>
      <p:grpSpPr>
        <a:xfrm>
          <a:off x="0" y="0"/>
          <a:ext cx="0" cy="0"/>
          <a:chOff x="0" y="0"/>
          <a:chExt cx="0" cy="0"/>
        </a:xfrm>
      </p:grpSpPr>
      <p:sp>
        <p:nvSpPr>
          <p:cNvPr id="526" name="Title Text"/>
          <p:cNvSpPr txBox="1">
            <a:spLocks noGrp="1"/>
          </p:cNvSpPr>
          <p:nvPr>
            <p:ph type="title"/>
          </p:nvPr>
        </p:nvSpPr>
        <p:spPr>
          <a:xfrm>
            <a:off x="839787" y="457200"/>
            <a:ext cx="3932239" cy="1600200"/>
          </a:xfrm>
          <a:prstGeom prst="rect">
            <a:avLst/>
          </a:prstGeom>
        </p:spPr>
        <p:txBody>
          <a:bodyPr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527" name="Tijdelijke aanduiding voor afbeelding 2"/>
          <p:cNvSpPr>
            <a:spLocks noGrp="1"/>
          </p:cNvSpPr>
          <p:nvPr>
            <p:ph type="pic" sz="half" idx="13"/>
          </p:nvPr>
        </p:nvSpPr>
        <p:spPr>
          <a:xfrm>
            <a:off x="5183187" y="987425"/>
            <a:ext cx="6172201" cy="4873625"/>
          </a:xfrm>
          <a:prstGeom prst="rect">
            <a:avLst/>
          </a:prstGeom>
        </p:spPr>
        <p:txBody>
          <a:bodyPr lIns="91439" rIns="91439"/>
          <a:lstStyle/>
          <a:p>
            <a:endParaRPr/>
          </a:p>
        </p:txBody>
      </p:sp>
      <p:sp>
        <p:nvSpPr>
          <p:cNvPr id="528" name="Body Level One…"/>
          <p:cNvSpPr txBox="1">
            <a:spLocks noGrp="1"/>
          </p:cNvSpPr>
          <p:nvPr>
            <p:ph type="body" sz="quarter" idx="1"/>
          </p:nvPr>
        </p:nvSpPr>
        <p:spPr>
          <a:xfrm>
            <a:off x="839787" y="2057400"/>
            <a:ext cx="3932239" cy="3811588"/>
          </a:xfrm>
          <a:prstGeom prst="rect">
            <a:avLst/>
          </a:prstGeom>
        </p:spPr>
        <p:txBody>
          <a:bodyPr>
            <a:normAutofit/>
          </a:bodyPr>
          <a:lstStyle>
            <a:lvl1pPr marL="0" indent="0">
              <a:buSzTx/>
              <a:buFontTx/>
              <a:buNone/>
              <a:defRPr sz="1600">
                <a:latin typeface="+mn-lt"/>
                <a:ea typeface="+mn-ea"/>
                <a:cs typeface="+mn-cs"/>
                <a:sym typeface="Calibri"/>
              </a:defRPr>
            </a:lvl1pPr>
            <a:lvl2pPr marL="0" indent="457200">
              <a:buSzTx/>
              <a:buFontTx/>
              <a:buNone/>
              <a:defRPr sz="1600">
                <a:latin typeface="+mn-lt"/>
                <a:ea typeface="+mn-ea"/>
                <a:cs typeface="+mn-cs"/>
                <a:sym typeface="Calibri"/>
              </a:defRPr>
            </a:lvl2pPr>
            <a:lvl3pPr marL="0" indent="914400">
              <a:buSzTx/>
              <a:buFontTx/>
              <a:buNone/>
              <a:defRPr sz="1600">
                <a:latin typeface="+mn-lt"/>
                <a:ea typeface="+mn-ea"/>
                <a:cs typeface="+mn-cs"/>
                <a:sym typeface="Calibri"/>
              </a:defRPr>
            </a:lvl3pPr>
            <a:lvl4pPr marL="0" indent="1371600">
              <a:buSzTx/>
              <a:buFontTx/>
              <a:buNone/>
              <a:defRPr sz="1600">
                <a:latin typeface="+mn-lt"/>
                <a:ea typeface="+mn-ea"/>
                <a:cs typeface="+mn-cs"/>
                <a:sym typeface="Calibri"/>
              </a:defRPr>
            </a:lvl4pPr>
            <a:lvl5pPr marL="0" indent="1828800">
              <a:buSzTx/>
              <a:buFontTx/>
              <a:buNone/>
              <a:defRPr sz="1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29"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itel en verticale tekst">
    <p:spTree>
      <p:nvGrpSpPr>
        <p:cNvPr id="1" name=""/>
        <p:cNvGrpSpPr/>
        <p:nvPr/>
      </p:nvGrpSpPr>
      <p:grpSpPr>
        <a:xfrm>
          <a:off x="0" y="0"/>
          <a:ext cx="0" cy="0"/>
          <a:chOff x="0" y="0"/>
          <a:chExt cx="0" cy="0"/>
        </a:xfrm>
      </p:grpSpPr>
      <p:sp>
        <p:nvSpPr>
          <p:cNvPr id="536" name="Title Text"/>
          <p:cNvSpPr txBox="1">
            <a:spLocks noGrp="1"/>
          </p:cNvSpPr>
          <p:nvPr>
            <p:ph type="title"/>
          </p:nvPr>
        </p:nvSpPr>
        <p:spPr>
          <a:xfrm>
            <a:off x="838200" y="365125"/>
            <a:ext cx="10515600" cy="1325563"/>
          </a:xfrm>
          <a:prstGeom prst="rect">
            <a:avLst/>
          </a:prstGeom>
        </p:spPr>
        <p:txBody>
          <a:bodyPr/>
          <a:lstStyle>
            <a:lvl1pPr>
              <a:defRPr sz="4400" b="0">
                <a:solidFill>
                  <a:srgbClr val="000000"/>
                </a:solidFill>
                <a:latin typeface="Calibri Light"/>
                <a:ea typeface="Calibri Light"/>
                <a:cs typeface="Calibri Light"/>
                <a:sym typeface="Calibri Light"/>
              </a:defRPr>
            </a:lvl1pPr>
          </a:lstStyle>
          <a:p>
            <a:r>
              <a:t>Title Text</a:t>
            </a:r>
          </a:p>
        </p:txBody>
      </p:sp>
      <p:sp>
        <p:nvSpPr>
          <p:cNvPr id="537" name="Body Level One…"/>
          <p:cNvSpPr txBox="1">
            <a:spLocks noGrp="1"/>
          </p:cNvSpPr>
          <p:nvPr>
            <p:ph type="body" idx="1"/>
          </p:nvPr>
        </p:nvSpPr>
        <p:spPr>
          <a:xfrm>
            <a:off x="838200" y="1825625"/>
            <a:ext cx="10515600" cy="4351338"/>
          </a:xfrm>
          <a:prstGeom prst="rect">
            <a:avLst/>
          </a:prstGeom>
        </p:spPr>
        <p:txBody>
          <a:bodyPr>
            <a:normAutofit/>
          </a:bodyPr>
          <a:lstStyle>
            <a:lvl1pPr>
              <a:defRPr>
                <a:latin typeface="+mn-lt"/>
                <a:ea typeface="+mn-ea"/>
                <a:cs typeface="+mn-cs"/>
                <a:sym typeface="Calibri"/>
              </a:defRPr>
            </a:lvl1pPr>
            <a:lvl2pPr>
              <a:defRPr>
                <a:latin typeface="+mn-lt"/>
                <a:ea typeface="+mn-ea"/>
                <a:cs typeface="+mn-cs"/>
                <a:sym typeface="Calibri"/>
              </a:defRPr>
            </a:lvl2pPr>
            <a:lvl3pPr>
              <a:defRPr>
                <a:latin typeface="+mn-lt"/>
                <a:ea typeface="+mn-ea"/>
                <a:cs typeface="+mn-cs"/>
                <a:sym typeface="Calibri"/>
              </a:defRPr>
            </a:lvl3pPr>
            <a:lvl4pPr>
              <a:defRPr>
                <a:latin typeface="+mn-lt"/>
                <a:ea typeface="+mn-ea"/>
                <a:cs typeface="+mn-cs"/>
                <a:sym typeface="Calibri"/>
              </a:defRPr>
            </a:lvl4pPr>
            <a:lvl5pP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38"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Verticale titel en tekst">
    <p:spTree>
      <p:nvGrpSpPr>
        <p:cNvPr id="1" name=""/>
        <p:cNvGrpSpPr/>
        <p:nvPr/>
      </p:nvGrpSpPr>
      <p:grpSpPr>
        <a:xfrm>
          <a:off x="0" y="0"/>
          <a:ext cx="0" cy="0"/>
          <a:chOff x="0" y="0"/>
          <a:chExt cx="0" cy="0"/>
        </a:xfrm>
      </p:grpSpPr>
      <p:sp>
        <p:nvSpPr>
          <p:cNvPr id="545" name="Title Text"/>
          <p:cNvSpPr txBox="1">
            <a:spLocks noGrp="1"/>
          </p:cNvSpPr>
          <p:nvPr>
            <p:ph type="title"/>
          </p:nvPr>
        </p:nvSpPr>
        <p:spPr>
          <a:xfrm>
            <a:off x="8724900" y="365125"/>
            <a:ext cx="2628900" cy="5811838"/>
          </a:xfrm>
          <a:prstGeom prst="rect">
            <a:avLst/>
          </a:prstGeom>
        </p:spPr>
        <p:txBody>
          <a:bodyPr/>
          <a:lstStyle>
            <a:lvl1pPr>
              <a:defRPr sz="4400" b="0">
                <a:solidFill>
                  <a:srgbClr val="000000"/>
                </a:solidFill>
                <a:latin typeface="Calibri Light"/>
                <a:ea typeface="Calibri Light"/>
                <a:cs typeface="Calibri Light"/>
                <a:sym typeface="Calibri Light"/>
              </a:defRPr>
            </a:lvl1pPr>
          </a:lstStyle>
          <a:p>
            <a:r>
              <a:t>Title Text</a:t>
            </a:r>
          </a:p>
        </p:txBody>
      </p:sp>
      <p:sp>
        <p:nvSpPr>
          <p:cNvPr id="546" name="Body Level One…"/>
          <p:cNvSpPr txBox="1">
            <a:spLocks noGrp="1"/>
          </p:cNvSpPr>
          <p:nvPr>
            <p:ph type="body" idx="1"/>
          </p:nvPr>
        </p:nvSpPr>
        <p:spPr>
          <a:xfrm>
            <a:off x="838200" y="365125"/>
            <a:ext cx="7734300" cy="5811838"/>
          </a:xfrm>
          <a:prstGeom prst="rect">
            <a:avLst/>
          </a:prstGeom>
        </p:spPr>
        <p:txBody>
          <a:bodyPr>
            <a:normAutofit/>
          </a:bodyPr>
          <a:lstStyle>
            <a:lvl1pPr>
              <a:defRPr>
                <a:latin typeface="+mn-lt"/>
                <a:ea typeface="+mn-ea"/>
                <a:cs typeface="+mn-cs"/>
                <a:sym typeface="Calibri"/>
              </a:defRPr>
            </a:lvl1pPr>
            <a:lvl2pPr>
              <a:defRPr>
                <a:latin typeface="+mn-lt"/>
                <a:ea typeface="+mn-ea"/>
                <a:cs typeface="+mn-cs"/>
                <a:sym typeface="Calibri"/>
              </a:defRPr>
            </a:lvl2pPr>
            <a:lvl3pPr>
              <a:defRPr>
                <a:latin typeface="+mn-lt"/>
                <a:ea typeface="+mn-ea"/>
                <a:cs typeface="+mn-cs"/>
                <a:sym typeface="Calibri"/>
              </a:defRPr>
            </a:lvl3pPr>
            <a:lvl4pPr>
              <a:defRPr>
                <a:latin typeface="+mn-lt"/>
                <a:ea typeface="+mn-ea"/>
                <a:cs typeface="+mn-cs"/>
                <a:sym typeface="Calibri"/>
              </a:defRPr>
            </a:lvl4pPr>
            <a:lvl5pP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47" name="Slide Number"/>
          <p:cNvSpPr txBox="1">
            <a:spLocks noGrp="1"/>
          </p:cNvSpPr>
          <p:nvPr>
            <p:ph type="sldNum" sz="quarter" idx="2"/>
          </p:nvPr>
        </p:nvSpPr>
        <p:spPr>
          <a:xfrm>
            <a:off x="11089818" y="6404292"/>
            <a:ext cx="263983" cy="269241"/>
          </a:xfrm>
          <a:prstGeom prst="rect">
            <a:avLst/>
          </a:prstGeom>
        </p:spPr>
        <p:txBody>
          <a:bodyPr/>
          <a:lstStyle>
            <a:lvl1pPr>
              <a:defRPr>
                <a:solidFill>
                  <a:srgbClr val="888888"/>
                </a:solidFill>
                <a:latin typeface="+mn-lt"/>
                <a:ea typeface="+mn-ea"/>
                <a:cs typeface="+mn-cs"/>
                <a:sym typeface="Calibri"/>
              </a:defRPr>
            </a:lvl1pPr>
          </a:lstStyle>
          <a:p>
            <a:fld id="{86CB4B4D-7CA3-9044-876B-883B54F8677D}" type="slidenum">
              <a:rPr/>
              <a:pPr/>
              <a:t>‹nr.›</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1_Titeldia">
    <p:spTree>
      <p:nvGrpSpPr>
        <p:cNvPr id="1" name=""/>
        <p:cNvGrpSpPr/>
        <p:nvPr/>
      </p:nvGrpSpPr>
      <p:grpSpPr>
        <a:xfrm>
          <a:off x="0" y="0"/>
          <a:ext cx="0" cy="0"/>
          <a:chOff x="0" y="0"/>
          <a:chExt cx="0" cy="0"/>
        </a:xfrm>
      </p:grpSpPr>
      <p:pic>
        <p:nvPicPr>
          <p:cNvPr id="554" name="Afbeelding 6" descr="Afbeelding 6"/>
          <p:cNvPicPr>
            <a:picLocks noChangeAspect="1"/>
          </p:cNvPicPr>
          <p:nvPr/>
        </p:nvPicPr>
        <p:blipFill>
          <a:blip r:embed="rId2">
            <a:extLst/>
          </a:blip>
          <a:stretch>
            <a:fillRect/>
          </a:stretch>
        </p:blipFill>
        <p:spPr>
          <a:xfrm>
            <a:off x="0" y="176"/>
            <a:ext cx="12187766" cy="6857649"/>
          </a:xfrm>
          <a:prstGeom prst="rect">
            <a:avLst/>
          </a:prstGeom>
          <a:ln w="12700">
            <a:miter lim="400000"/>
          </a:ln>
        </p:spPr>
      </p:pic>
      <p:sp>
        <p:nvSpPr>
          <p:cNvPr id="555"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ortait colored bg - patient care">
    <p:spTree>
      <p:nvGrpSpPr>
        <p:cNvPr id="1" name=""/>
        <p:cNvGrpSpPr/>
        <p:nvPr/>
      </p:nvGrpSpPr>
      <p:grpSpPr>
        <a:xfrm>
          <a:off x="0" y="0"/>
          <a:ext cx="0" cy="0"/>
          <a:chOff x="0" y="0"/>
          <a:chExt cx="0" cy="0"/>
        </a:xfrm>
      </p:grpSpPr>
      <p:sp>
        <p:nvSpPr>
          <p:cNvPr id="66"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67"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68"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69" name="Rechthoek 6"/>
          <p:cNvSpPr/>
          <p:nvPr/>
        </p:nvSpPr>
        <p:spPr>
          <a:xfrm>
            <a:off x="0" y="1540932"/>
            <a:ext cx="6096000" cy="4722439"/>
          </a:xfrm>
          <a:prstGeom prst="rect">
            <a:avLst/>
          </a:prstGeom>
          <a:solidFill>
            <a:srgbClr val="E89E00"/>
          </a:solidFill>
          <a:ln w="12700">
            <a:miter lim="400000"/>
          </a:ln>
        </p:spPr>
        <p:txBody>
          <a:bodyPr lIns="45719" rIns="45719" anchor="ctr"/>
          <a:lstStyle/>
          <a:p>
            <a:pPr algn="ctr">
              <a:defRPr>
                <a:solidFill>
                  <a:srgbClr val="FFFFFF"/>
                </a:solidFill>
              </a:defRPr>
            </a:pPr>
            <a:endParaRPr/>
          </a:p>
        </p:txBody>
      </p:sp>
      <p:sp>
        <p:nvSpPr>
          <p:cNvPr id="70" name="Body Level One…"/>
          <p:cNvSpPr txBox="1">
            <a:spLocks noGrp="1"/>
          </p:cNvSpPr>
          <p:nvPr>
            <p:ph type="body" sz="half" idx="1"/>
          </p:nvPr>
        </p:nvSpPr>
        <p:spPr>
          <a:xfrm>
            <a:off x="647700" y="2705100"/>
            <a:ext cx="5359400" cy="3204087"/>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1" name="Tijdelijke aanduiding voor afbeelding 8"/>
          <p:cNvSpPr>
            <a:spLocks noGrp="1"/>
          </p:cNvSpPr>
          <p:nvPr>
            <p:ph type="pic" sz="half" idx="13"/>
          </p:nvPr>
        </p:nvSpPr>
        <p:spPr>
          <a:xfrm>
            <a:off x="6096000" y="1540932"/>
            <a:ext cx="6096000" cy="4722442"/>
          </a:xfrm>
          <a:prstGeom prst="rect">
            <a:avLst/>
          </a:prstGeom>
        </p:spPr>
        <p:txBody>
          <a:bodyPr lIns="91439" rIns="91439"/>
          <a:lstStyle/>
          <a:p>
            <a:endParaRPr/>
          </a:p>
        </p:txBody>
      </p:sp>
      <p:sp>
        <p:nvSpPr>
          <p:cNvPr id="72"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73"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Landscape colored bg - patient care">
    <p:spTree>
      <p:nvGrpSpPr>
        <p:cNvPr id="1" name=""/>
        <p:cNvGrpSpPr/>
        <p:nvPr/>
      </p:nvGrpSpPr>
      <p:grpSpPr>
        <a:xfrm>
          <a:off x="0" y="0"/>
          <a:ext cx="0" cy="0"/>
          <a:chOff x="0" y="0"/>
          <a:chExt cx="0" cy="0"/>
        </a:xfrm>
      </p:grpSpPr>
      <p:sp>
        <p:nvSpPr>
          <p:cNvPr id="80"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81"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82" name="Rechthoek 6"/>
          <p:cNvSpPr/>
          <p:nvPr/>
        </p:nvSpPr>
        <p:spPr>
          <a:xfrm>
            <a:off x="0" y="4360984"/>
            <a:ext cx="12192000" cy="1900989"/>
          </a:xfrm>
          <a:prstGeom prst="rect">
            <a:avLst/>
          </a:prstGeom>
          <a:solidFill>
            <a:srgbClr val="E89E00"/>
          </a:solidFill>
          <a:ln w="12700">
            <a:miter lim="400000"/>
          </a:ln>
        </p:spPr>
        <p:txBody>
          <a:bodyPr lIns="45719" rIns="45719" anchor="ctr"/>
          <a:lstStyle/>
          <a:p>
            <a:pPr algn="ctr">
              <a:defRPr>
                <a:solidFill>
                  <a:srgbClr val="FFFFFF"/>
                </a:solidFill>
              </a:defRPr>
            </a:pPr>
            <a:endParaRPr/>
          </a:p>
        </p:txBody>
      </p:sp>
      <p:sp>
        <p:nvSpPr>
          <p:cNvPr id="83" name="Rechthoek 7"/>
          <p:cNvSpPr/>
          <p:nvPr/>
        </p:nvSpPr>
        <p:spPr>
          <a:xfrm>
            <a:off x="0" y="6263370"/>
            <a:ext cx="12192000" cy="59463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84" name="Body Level One…"/>
          <p:cNvSpPr txBox="1">
            <a:spLocks noGrp="1"/>
          </p:cNvSpPr>
          <p:nvPr>
            <p:ph type="body" sz="quarter" idx="1"/>
          </p:nvPr>
        </p:nvSpPr>
        <p:spPr>
          <a:xfrm>
            <a:off x="657223" y="4591050"/>
            <a:ext cx="5438776" cy="1428750"/>
          </a:xfrm>
          <a:prstGeom prst="rect">
            <a:avLst/>
          </a:prstGeom>
        </p:spPr>
        <p:txBody>
          <a:bodyPr>
            <a:normAutofit/>
          </a:bodyPr>
          <a:lstStyle>
            <a:lvl1pPr marL="0" indent="0">
              <a:lnSpc>
                <a:spcPct val="125000"/>
              </a:lnSpc>
              <a:spcBef>
                <a:spcPts val="0"/>
              </a:spcBef>
              <a:buSzTx/>
              <a:buFontTx/>
              <a:buNone/>
              <a:defRPr sz="2300">
                <a:solidFill>
                  <a:srgbClr val="FFFFFF"/>
                </a:solidFill>
              </a:defRPr>
            </a:lvl1pPr>
            <a:lvl2pPr marL="0" indent="457200">
              <a:lnSpc>
                <a:spcPct val="125000"/>
              </a:lnSpc>
              <a:spcBef>
                <a:spcPts val="0"/>
              </a:spcBef>
              <a:buSzTx/>
              <a:buFontTx/>
              <a:buNone/>
              <a:defRPr sz="2300">
                <a:solidFill>
                  <a:srgbClr val="FFFFFF"/>
                </a:solidFill>
              </a:defRPr>
            </a:lvl2pPr>
            <a:lvl3pPr marL="0" indent="914400">
              <a:lnSpc>
                <a:spcPct val="125000"/>
              </a:lnSpc>
              <a:spcBef>
                <a:spcPts val="0"/>
              </a:spcBef>
              <a:buSzTx/>
              <a:buFontTx/>
              <a:buNone/>
              <a:defRPr sz="2300">
                <a:solidFill>
                  <a:srgbClr val="FFFFFF"/>
                </a:solidFill>
              </a:defRPr>
            </a:lvl3pPr>
            <a:lvl4pPr marL="0" indent="1371600">
              <a:lnSpc>
                <a:spcPct val="125000"/>
              </a:lnSpc>
              <a:spcBef>
                <a:spcPts val="0"/>
              </a:spcBef>
              <a:buSzTx/>
              <a:buFontTx/>
              <a:buNone/>
              <a:defRPr sz="2300">
                <a:solidFill>
                  <a:srgbClr val="FFFFFF"/>
                </a:solidFill>
              </a:defRPr>
            </a:lvl4pPr>
            <a:lvl5pPr marL="0" indent="1828800">
              <a:lnSpc>
                <a:spcPct val="125000"/>
              </a:lnSpc>
              <a:spcBef>
                <a:spcPts val="0"/>
              </a:spcBef>
              <a:buSzTx/>
              <a:buFontTx/>
              <a:buNone/>
              <a:defRPr sz="23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85" name="Tijdelijke aanduiding voor afbeelding 8"/>
          <p:cNvSpPr>
            <a:spLocks noGrp="1"/>
          </p:cNvSpPr>
          <p:nvPr>
            <p:ph type="pic" sz="half" idx="13"/>
          </p:nvPr>
        </p:nvSpPr>
        <p:spPr>
          <a:xfrm>
            <a:off x="6096000" y="1543050"/>
            <a:ext cx="6096000" cy="2816537"/>
          </a:xfrm>
          <a:prstGeom prst="rect">
            <a:avLst/>
          </a:prstGeom>
        </p:spPr>
        <p:txBody>
          <a:bodyPr lIns="91439" rIns="91439"/>
          <a:lstStyle/>
          <a:p>
            <a:endParaRPr/>
          </a:p>
        </p:txBody>
      </p:sp>
      <p:sp>
        <p:nvSpPr>
          <p:cNvPr id="86" name="Title Text"/>
          <p:cNvSpPr txBox="1">
            <a:spLocks noGrp="1"/>
          </p:cNvSpPr>
          <p:nvPr>
            <p:ph type="title"/>
          </p:nvPr>
        </p:nvSpPr>
        <p:spPr>
          <a:xfrm>
            <a:off x="647700" y="1884145"/>
            <a:ext cx="5346700" cy="646332"/>
          </a:xfrm>
          <a:prstGeom prst="rect">
            <a:avLst/>
          </a:prstGeom>
        </p:spPr>
        <p:txBody>
          <a:bodyPr anchor="t"/>
          <a:lstStyle>
            <a:lvl1pPr>
              <a:defRPr>
                <a:solidFill>
                  <a:srgbClr val="FFFFFF"/>
                </a:solidFill>
              </a:defRPr>
            </a:lvl1pPr>
          </a:lstStyle>
          <a:p>
            <a:r>
              <a:t>Title Text</a:t>
            </a:r>
          </a:p>
        </p:txBody>
      </p:sp>
      <p:sp>
        <p:nvSpPr>
          <p:cNvPr id="87" name="Tijdelijke aanduiding voor afbeelding 8"/>
          <p:cNvSpPr>
            <a:spLocks noGrp="1"/>
          </p:cNvSpPr>
          <p:nvPr>
            <p:ph type="pic" sz="half" idx="14"/>
          </p:nvPr>
        </p:nvSpPr>
        <p:spPr>
          <a:xfrm>
            <a:off x="0" y="1543050"/>
            <a:ext cx="6096000" cy="2816537"/>
          </a:xfrm>
          <a:prstGeom prst="rect">
            <a:avLst/>
          </a:prstGeom>
        </p:spPr>
        <p:txBody>
          <a:bodyPr lIns="91439" rIns="91439"/>
          <a:lstStyle/>
          <a:p>
            <a:endParaRP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page - research">
    <p:spTree>
      <p:nvGrpSpPr>
        <p:cNvPr id="1" name=""/>
        <p:cNvGrpSpPr/>
        <p:nvPr/>
      </p:nvGrpSpPr>
      <p:grpSpPr>
        <a:xfrm>
          <a:off x="0" y="0"/>
          <a:ext cx="0" cy="0"/>
          <a:chOff x="0" y="0"/>
          <a:chExt cx="0" cy="0"/>
        </a:xfrm>
      </p:grpSpPr>
      <p:sp>
        <p:nvSpPr>
          <p:cNvPr id="95"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96"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97" name="Rechthoek 10"/>
          <p:cNvSpPr/>
          <p:nvPr/>
        </p:nvSpPr>
        <p:spPr>
          <a:xfrm>
            <a:off x="0" y="603738"/>
            <a:ext cx="12192000" cy="2825263"/>
          </a:xfrm>
          <a:prstGeom prst="rect">
            <a:avLst/>
          </a:prstGeom>
          <a:solidFill>
            <a:srgbClr val="009CB4"/>
          </a:solidFill>
          <a:ln w="12700">
            <a:miter lim="400000"/>
          </a:ln>
        </p:spPr>
        <p:txBody>
          <a:bodyPr lIns="45719" rIns="45719" anchor="ctr"/>
          <a:lstStyle/>
          <a:p>
            <a:pPr algn="ctr">
              <a:defRPr>
                <a:solidFill>
                  <a:srgbClr val="FFFFFF"/>
                </a:solidFill>
              </a:defRPr>
            </a:pPr>
            <a:endParaRPr/>
          </a:p>
        </p:txBody>
      </p:sp>
      <p:sp>
        <p:nvSpPr>
          <p:cNvPr id="98" name="Title Text"/>
          <p:cNvSpPr txBox="1">
            <a:spLocks noGrp="1"/>
          </p:cNvSpPr>
          <p:nvPr>
            <p:ph type="title"/>
          </p:nvPr>
        </p:nvSpPr>
        <p:spPr>
          <a:xfrm>
            <a:off x="653142" y="1057047"/>
            <a:ext cx="10776858" cy="1152751"/>
          </a:xfrm>
          <a:prstGeom prst="rect">
            <a:avLst/>
          </a:prstGeom>
        </p:spPr>
        <p:txBody>
          <a:bodyPr anchor="b"/>
          <a:lstStyle>
            <a:lvl1pPr>
              <a:defRPr sz="5000">
                <a:solidFill>
                  <a:srgbClr val="FFFFFF"/>
                </a:solidFill>
              </a:defRPr>
            </a:lvl1pPr>
          </a:lstStyle>
          <a:p>
            <a:r>
              <a:t>Title Text</a:t>
            </a:r>
          </a:p>
        </p:txBody>
      </p:sp>
      <p:sp>
        <p:nvSpPr>
          <p:cNvPr id="99" name="Body Level One…"/>
          <p:cNvSpPr txBox="1">
            <a:spLocks noGrp="1"/>
          </p:cNvSpPr>
          <p:nvPr>
            <p:ph type="body" sz="quarter" idx="1"/>
          </p:nvPr>
        </p:nvSpPr>
        <p:spPr>
          <a:xfrm>
            <a:off x="674915" y="2340428"/>
            <a:ext cx="10776857" cy="653144"/>
          </a:xfrm>
          <a:prstGeom prst="rect">
            <a:avLst/>
          </a:prstGeom>
        </p:spPr>
        <p:txBody>
          <a:bodyPr>
            <a:normAutofit/>
          </a:bodyPr>
          <a:lstStyle>
            <a:lvl1pPr marL="0" indent="0">
              <a:buSzTx/>
              <a:buFontTx/>
              <a:buNone/>
              <a:defRPr sz="3800">
                <a:solidFill>
                  <a:srgbClr val="FFFFFF"/>
                </a:solidFill>
              </a:defRPr>
            </a:lvl1pPr>
            <a:lvl2pPr marL="0" indent="457200">
              <a:buSzTx/>
              <a:buFontTx/>
              <a:buNone/>
              <a:defRPr sz="3800">
                <a:solidFill>
                  <a:srgbClr val="FFFFFF"/>
                </a:solidFill>
              </a:defRPr>
            </a:lvl2pPr>
            <a:lvl3pPr marL="0" indent="914400">
              <a:buSzTx/>
              <a:buFontTx/>
              <a:buNone/>
              <a:defRPr sz="3800">
                <a:solidFill>
                  <a:srgbClr val="FFFFFF"/>
                </a:solidFill>
              </a:defRPr>
            </a:lvl3pPr>
            <a:lvl4pPr marL="0" indent="1371600">
              <a:buSzTx/>
              <a:buFontTx/>
              <a:buNone/>
              <a:defRPr sz="3800">
                <a:solidFill>
                  <a:srgbClr val="FFFFFF"/>
                </a:solidFill>
              </a:defRPr>
            </a:lvl4pPr>
            <a:lvl5pPr marL="0" indent="1828800">
              <a:buSzTx/>
              <a:buFontTx/>
              <a:buNone/>
              <a:defRPr sz="38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00" name="Tijdelijke aanduiding voor afbeelding 14"/>
          <p:cNvSpPr>
            <a:spLocks noGrp="1"/>
          </p:cNvSpPr>
          <p:nvPr>
            <p:ph type="pic" idx="13"/>
          </p:nvPr>
        </p:nvSpPr>
        <p:spPr>
          <a:xfrm>
            <a:off x="0" y="3429000"/>
            <a:ext cx="12192000" cy="3429000"/>
          </a:xfrm>
          <a:prstGeom prst="rect">
            <a:avLst/>
          </a:prstGeom>
        </p:spPr>
        <p:txBody>
          <a:bodyPr lIns="91439" rIns="91439"/>
          <a:lstStyle/>
          <a:p>
            <a:endParaRPr/>
          </a:p>
        </p:txBody>
      </p:sp>
      <p:grpSp>
        <p:nvGrpSpPr>
          <p:cNvPr id="103" name="Groep 12"/>
          <p:cNvGrpSpPr/>
          <p:nvPr/>
        </p:nvGrpSpPr>
        <p:grpSpPr>
          <a:xfrm>
            <a:off x="4309679" y="-734"/>
            <a:ext cx="3561148" cy="986574"/>
            <a:chOff x="0" y="0"/>
            <a:chExt cx="3561146" cy="986572"/>
          </a:xfrm>
        </p:grpSpPr>
        <p:sp>
          <p:nvSpPr>
            <p:cNvPr id="101" name="Freeform 5"/>
            <p:cNvSpPr/>
            <p:nvPr/>
          </p:nvSpPr>
          <p:spPr>
            <a:xfrm>
              <a:off x="0" y="0"/>
              <a:ext cx="3561147" cy="986573"/>
            </a:xfrm>
            <a:custGeom>
              <a:avLst/>
              <a:gdLst/>
              <a:ahLst/>
              <a:cxnLst>
                <a:cxn ang="0">
                  <a:pos x="wd2" y="hd2"/>
                </a:cxn>
                <a:cxn ang="5400000">
                  <a:pos x="wd2" y="hd2"/>
                </a:cxn>
                <a:cxn ang="10800000">
                  <a:pos x="wd2" y="hd2"/>
                </a:cxn>
                <a:cxn ang="16200000">
                  <a:pos x="wd2" y="hd2"/>
                </a:cxn>
              </a:cxnLst>
              <a:rect l="0" t="0" r="r" b="b"/>
              <a:pathLst>
                <a:path w="21600" h="21600" extrusionOk="0">
                  <a:moveTo>
                    <a:pt x="0" y="17"/>
                  </a:moveTo>
                  <a:cubicBezTo>
                    <a:pt x="6" y="4623"/>
                    <a:pt x="15" y="9471"/>
                    <a:pt x="22" y="14077"/>
                  </a:cubicBezTo>
                  <a:cubicBezTo>
                    <a:pt x="22" y="18231"/>
                    <a:pt x="953" y="21600"/>
                    <a:pt x="2100" y="21600"/>
                  </a:cubicBezTo>
                  <a:lnTo>
                    <a:pt x="19522" y="21600"/>
                  </a:lnTo>
                  <a:cubicBezTo>
                    <a:pt x="20669" y="21600"/>
                    <a:pt x="21600" y="18231"/>
                    <a:pt x="21600" y="14077"/>
                  </a:cubicBezTo>
                  <a:cubicBezTo>
                    <a:pt x="21594" y="9384"/>
                    <a:pt x="21589" y="4692"/>
                    <a:pt x="21583" y="0"/>
                  </a:cubicBezTo>
                  <a:lnTo>
                    <a:pt x="0" y="17"/>
                  </a:lnTo>
                  <a:close/>
                </a:path>
              </a:pathLst>
            </a:custGeom>
            <a:solidFill>
              <a:srgbClr val="FFFFFF"/>
            </a:solidFill>
            <a:ln w="12700" cap="flat">
              <a:noFill/>
              <a:miter lim="400000"/>
            </a:ln>
            <a:effectLst/>
          </p:spPr>
          <p:txBody>
            <a:bodyPr wrap="square" lIns="45719" tIns="45719" rIns="45719" bIns="45719" numCol="1" anchor="t">
              <a:noAutofit/>
            </a:bodyPr>
            <a:lstStyle/>
            <a:p>
              <a:endParaRPr/>
            </a:p>
          </p:txBody>
        </p:sp>
        <p:pic>
          <p:nvPicPr>
            <p:cNvPr id="102" name="Afbeelding 16" descr="Afbeelding 16"/>
            <p:cNvPicPr>
              <a:picLocks noChangeAspect="1"/>
            </p:cNvPicPr>
            <p:nvPr/>
          </p:nvPicPr>
          <p:blipFill>
            <a:blip r:embed="rId3">
              <a:extLst/>
            </a:blip>
            <a:stretch>
              <a:fillRect/>
            </a:stretch>
          </p:blipFill>
          <p:spPr>
            <a:xfrm>
              <a:off x="386908" y="298570"/>
              <a:ext cx="2790889" cy="504059"/>
            </a:xfrm>
            <a:prstGeom prst="rect">
              <a:avLst/>
            </a:prstGeom>
            <a:ln w="12700" cap="flat">
              <a:noFill/>
              <a:miter lim="400000"/>
            </a:ln>
            <a:effectLst/>
          </p:spPr>
        </p:pic>
      </p:grpSp>
      <p:sp>
        <p:nvSpPr>
          <p:cNvPr id="104"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2 columns - research">
    <p:spTree>
      <p:nvGrpSpPr>
        <p:cNvPr id="1" name=""/>
        <p:cNvGrpSpPr/>
        <p:nvPr/>
      </p:nvGrpSpPr>
      <p:grpSpPr>
        <a:xfrm>
          <a:off x="0" y="0"/>
          <a:ext cx="0" cy="0"/>
          <a:chOff x="0" y="0"/>
          <a:chExt cx="0" cy="0"/>
        </a:xfrm>
      </p:grpSpPr>
      <p:sp>
        <p:nvSpPr>
          <p:cNvPr id="111"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12"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13" name="Title Text"/>
          <p:cNvSpPr txBox="1">
            <a:spLocks noGrp="1"/>
          </p:cNvSpPr>
          <p:nvPr>
            <p:ph type="title"/>
          </p:nvPr>
        </p:nvSpPr>
        <p:spPr>
          <a:xfrm>
            <a:off x="673100" y="1100091"/>
            <a:ext cx="10766044" cy="1325564"/>
          </a:xfrm>
          <a:prstGeom prst="rect">
            <a:avLst/>
          </a:prstGeom>
        </p:spPr>
        <p:txBody>
          <a:bodyPr/>
          <a:lstStyle>
            <a:lvl1pPr>
              <a:defRPr>
                <a:solidFill>
                  <a:srgbClr val="009CB4"/>
                </a:solidFill>
              </a:defRPr>
            </a:lvl1pPr>
          </a:lstStyle>
          <a:p>
            <a:r>
              <a:t>Title Text</a:t>
            </a:r>
          </a:p>
        </p:txBody>
      </p:sp>
      <p:sp>
        <p:nvSpPr>
          <p:cNvPr id="114" name="Body Level One…"/>
          <p:cNvSpPr txBox="1">
            <a:spLocks noGrp="1"/>
          </p:cNvSpPr>
          <p:nvPr>
            <p:ph type="body" sz="half" idx="1"/>
          </p:nvPr>
        </p:nvSpPr>
        <p:spPr>
          <a:xfrm>
            <a:off x="673100" y="2425655"/>
            <a:ext cx="5346700" cy="3751308"/>
          </a:xfrm>
          <a:prstGeom prst="rect">
            <a:avLst/>
          </a:prstGeom>
        </p:spPr>
        <p:txBody>
          <a:bodyPr>
            <a:normAutofit/>
          </a:bodyPr>
          <a:lstStyle>
            <a:lvl1pPr marL="0" indent="0">
              <a:lnSpc>
                <a:spcPct val="125000"/>
              </a:lnSpc>
              <a:spcBef>
                <a:spcPts val="0"/>
              </a:spcBef>
              <a:buSzTx/>
              <a:buFontTx/>
              <a:buNone/>
              <a:defRPr sz="2300"/>
            </a:lvl1pPr>
            <a:lvl2pPr marL="0" indent="457200">
              <a:lnSpc>
                <a:spcPct val="125000"/>
              </a:lnSpc>
              <a:spcBef>
                <a:spcPts val="0"/>
              </a:spcBef>
              <a:buSzTx/>
              <a:buFontTx/>
              <a:buNone/>
              <a:defRPr sz="2300"/>
            </a:lvl2pPr>
            <a:lvl3pPr marL="0" indent="914400">
              <a:lnSpc>
                <a:spcPct val="125000"/>
              </a:lnSpc>
              <a:spcBef>
                <a:spcPts val="0"/>
              </a:spcBef>
              <a:buSzTx/>
              <a:buFontTx/>
              <a:buNone/>
              <a:defRPr sz="2300"/>
            </a:lvl3pPr>
            <a:lvl4pPr marL="0" indent="1371600">
              <a:lnSpc>
                <a:spcPct val="125000"/>
              </a:lnSpc>
              <a:spcBef>
                <a:spcPts val="0"/>
              </a:spcBef>
              <a:buSzTx/>
              <a:buFontTx/>
              <a:buNone/>
              <a:defRPr sz="2300"/>
            </a:lvl4pPr>
            <a:lvl5pPr marL="0" indent="1828800">
              <a:lnSpc>
                <a:spcPct val="125000"/>
              </a:lnSpc>
              <a:spcBef>
                <a:spcPts val="0"/>
              </a:spcBef>
              <a:buSzTx/>
              <a:buFontTx/>
              <a:buNone/>
              <a:defRPr sz="2300"/>
            </a:lvl5pPr>
          </a:lstStyle>
          <a:p>
            <a:r>
              <a:t>Body Level One</a:t>
            </a:r>
          </a:p>
          <a:p>
            <a:pPr lvl="1"/>
            <a:r>
              <a:t>Body Level Two</a:t>
            </a:r>
          </a:p>
          <a:p>
            <a:pPr lvl="2"/>
            <a:r>
              <a:t>Body Level Three</a:t>
            </a:r>
          </a:p>
          <a:p>
            <a:pPr lvl="3"/>
            <a:r>
              <a:t>Body Level Four</a:t>
            </a:r>
          </a:p>
          <a:p>
            <a:pPr lvl="4"/>
            <a:r>
              <a:t>Body Level Five</a:t>
            </a:r>
          </a:p>
        </p:txBody>
      </p:sp>
      <p:sp>
        <p:nvSpPr>
          <p:cNvPr id="115"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1 column - research">
    <p:spTree>
      <p:nvGrpSpPr>
        <p:cNvPr id="1" name=""/>
        <p:cNvGrpSpPr/>
        <p:nvPr/>
      </p:nvGrpSpPr>
      <p:grpSpPr>
        <a:xfrm>
          <a:off x="0" y="0"/>
          <a:ext cx="0" cy="0"/>
          <a:chOff x="0" y="0"/>
          <a:chExt cx="0" cy="0"/>
        </a:xfrm>
      </p:grpSpPr>
      <p:sp>
        <p:nvSpPr>
          <p:cNvPr id="122"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123" name="Afbeelding 7" descr="Afbeelding 7"/>
          <p:cNvPicPr>
            <a:picLocks noChangeAspect="1"/>
          </p:cNvPicPr>
          <p:nvPr/>
        </p:nvPicPr>
        <p:blipFill>
          <a:blip r:embed="rId2">
            <a:extLst/>
          </a:blip>
          <a:stretch>
            <a:fillRect/>
          </a:stretch>
        </p:blipFill>
        <p:spPr>
          <a:xfrm>
            <a:off x="5848413" y="0"/>
            <a:ext cx="495174" cy="1011192"/>
          </a:xfrm>
          <a:prstGeom prst="rect">
            <a:avLst/>
          </a:prstGeom>
          <a:ln w="12700">
            <a:miter lim="400000"/>
          </a:ln>
        </p:spPr>
      </p:pic>
      <p:sp>
        <p:nvSpPr>
          <p:cNvPr id="124" name="Title Text"/>
          <p:cNvSpPr txBox="1">
            <a:spLocks noGrp="1"/>
          </p:cNvSpPr>
          <p:nvPr>
            <p:ph type="title"/>
          </p:nvPr>
        </p:nvSpPr>
        <p:spPr>
          <a:xfrm>
            <a:off x="673100" y="1100091"/>
            <a:ext cx="10766044" cy="1325564"/>
          </a:xfrm>
          <a:prstGeom prst="rect">
            <a:avLst/>
          </a:prstGeom>
        </p:spPr>
        <p:txBody>
          <a:bodyPr/>
          <a:lstStyle>
            <a:lvl1pPr>
              <a:defRPr>
                <a:solidFill>
                  <a:srgbClr val="009CB4"/>
                </a:solidFill>
              </a:defRPr>
            </a:lvl1pPr>
          </a:lstStyle>
          <a:p>
            <a:r>
              <a:t>Title Text</a:t>
            </a:r>
          </a:p>
        </p:txBody>
      </p:sp>
      <p:sp>
        <p:nvSpPr>
          <p:cNvPr id="125" name="Body Level One…"/>
          <p:cNvSpPr txBox="1">
            <a:spLocks noGrp="1"/>
          </p:cNvSpPr>
          <p:nvPr>
            <p:ph type="body" idx="1"/>
          </p:nvPr>
        </p:nvSpPr>
        <p:spPr>
          <a:xfrm>
            <a:off x="694944" y="2425655"/>
            <a:ext cx="10744201" cy="3751308"/>
          </a:xfrm>
          <a:prstGeom prst="rect">
            <a:avLst/>
          </a:prstGeom>
        </p:spPr>
        <p:txBody>
          <a:bodyPr>
            <a:normAutofit/>
          </a:bodyPr>
          <a:lstStyle>
            <a:lvl1pPr>
              <a:lnSpc>
                <a:spcPct val="125000"/>
              </a:lnSpc>
              <a:spcBef>
                <a:spcPts val="0"/>
              </a:spcBef>
              <a:defRPr sz="2300"/>
            </a:lvl1pPr>
            <a:lvl2pPr marL="685800" indent="-228600">
              <a:lnSpc>
                <a:spcPct val="125000"/>
              </a:lnSpc>
              <a:spcBef>
                <a:spcPts val="0"/>
              </a:spcBef>
              <a:defRPr sz="2300"/>
            </a:lvl2pPr>
            <a:lvl3pPr marL="1143000" indent="-228600">
              <a:lnSpc>
                <a:spcPct val="125000"/>
              </a:lnSpc>
              <a:spcBef>
                <a:spcPts val="0"/>
              </a:spcBef>
              <a:defRPr sz="2300"/>
            </a:lvl3pPr>
            <a:lvl4pPr marL="1600200" indent="-228600">
              <a:lnSpc>
                <a:spcPct val="125000"/>
              </a:lnSpc>
              <a:spcBef>
                <a:spcPts val="0"/>
              </a:spcBef>
              <a:defRPr sz="2300"/>
            </a:lvl4pPr>
            <a:lvl5pPr marL="2057400" indent="-228600">
              <a:lnSpc>
                <a:spcPct val="125000"/>
              </a:lnSpc>
              <a:spcBef>
                <a:spcPts val="0"/>
              </a:spcBef>
              <a:defRPr sz="2300"/>
            </a:lvl5pPr>
          </a:lstStyle>
          <a:p>
            <a:r>
              <a:t>Body Level One</a:t>
            </a:r>
          </a:p>
          <a:p>
            <a:pPr lvl="1"/>
            <a:r>
              <a:t>Body Level Two</a:t>
            </a:r>
          </a:p>
          <a:p>
            <a:pPr lvl="2"/>
            <a:r>
              <a:t>Body Level Three</a:t>
            </a:r>
          </a:p>
          <a:p>
            <a:pPr lvl="3"/>
            <a:r>
              <a:t>Body Level Four</a:t>
            </a:r>
          </a:p>
          <a:p>
            <a:pPr lvl="4"/>
            <a:r>
              <a:t>Body Level Five</a:t>
            </a:r>
          </a:p>
        </p:txBody>
      </p:sp>
      <p:sp>
        <p:nvSpPr>
          <p:cNvPr id="126" name="Slide Number"/>
          <p:cNvSpPr txBox="1">
            <a:spLocks noGrp="1"/>
          </p:cNvSpPr>
          <p:nvPr>
            <p:ph type="sldNum" sz="quarter" idx="2"/>
          </p:nvPr>
        </p:nvSpPr>
        <p:spPr>
          <a:prstGeom prst="rect">
            <a:avLst/>
          </a:prstGeom>
        </p:spPr>
        <p:txBody>
          <a:bodyPr/>
          <a:lstStyle/>
          <a:p>
            <a:fld id="{86CB4B4D-7CA3-9044-876B-883B54F8677D}" type="slidenum">
              <a:rPr/>
              <a:pPr/>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hthoek 10"/>
          <p:cNvSpPr/>
          <p:nvPr/>
        </p:nvSpPr>
        <p:spPr>
          <a:xfrm>
            <a:off x="1" y="6271259"/>
            <a:ext cx="12192001" cy="586741"/>
          </a:xfrm>
          <a:prstGeom prst="rect">
            <a:avLst/>
          </a:prstGeom>
          <a:solidFill>
            <a:srgbClr val="CED9E5"/>
          </a:solidFill>
          <a:ln w="12700">
            <a:miter lim="400000"/>
          </a:ln>
        </p:spPr>
        <p:txBody>
          <a:bodyPr lIns="45719" rIns="45719" anchor="ctr"/>
          <a:lstStyle/>
          <a:p>
            <a:pPr algn="ctr">
              <a:defRPr>
                <a:solidFill>
                  <a:srgbClr val="FFFFFF"/>
                </a:solidFill>
              </a:defRPr>
            </a:pPr>
            <a:endParaRPr/>
          </a:p>
        </p:txBody>
      </p:sp>
      <p:pic>
        <p:nvPicPr>
          <p:cNvPr id="3" name="Afbeelding 7" descr="Afbeelding 7"/>
          <p:cNvPicPr>
            <a:picLocks noChangeAspect="1"/>
          </p:cNvPicPr>
          <p:nvPr/>
        </p:nvPicPr>
        <p:blipFill>
          <a:blip r:embed="rId51">
            <a:extLst/>
          </a:blip>
          <a:stretch>
            <a:fillRect/>
          </a:stretch>
        </p:blipFill>
        <p:spPr>
          <a:xfrm>
            <a:off x="5848413" y="0"/>
            <a:ext cx="495174" cy="1011192"/>
          </a:xfrm>
          <a:prstGeom prst="rect">
            <a:avLst/>
          </a:prstGeom>
          <a:ln w="12700">
            <a:miter lim="400000"/>
          </a:ln>
        </p:spPr>
      </p:pic>
      <p:grpSp>
        <p:nvGrpSpPr>
          <p:cNvPr id="6" name="Groep 3"/>
          <p:cNvGrpSpPr/>
          <p:nvPr/>
        </p:nvGrpSpPr>
        <p:grpSpPr>
          <a:xfrm>
            <a:off x="4309679" y="-734"/>
            <a:ext cx="3561148" cy="986574"/>
            <a:chOff x="0" y="0"/>
            <a:chExt cx="3561146" cy="986572"/>
          </a:xfrm>
        </p:grpSpPr>
        <p:sp>
          <p:nvSpPr>
            <p:cNvPr id="4" name="Freeform 5"/>
            <p:cNvSpPr/>
            <p:nvPr/>
          </p:nvSpPr>
          <p:spPr>
            <a:xfrm>
              <a:off x="0" y="0"/>
              <a:ext cx="3561147" cy="986573"/>
            </a:xfrm>
            <a:custGeom>
              <a:avLst/>
              <a:gdLst/>
              <a:ahLst/>
              <a:cxnLst>
                <a:cxn ang="0">
                  <a:pos x="wd2" y="hd2"/>
                </a:cxn>
                <a:cxn ang="5400000">
                  <a:pos x="wd2" y="hd2"/>
                </a:cxn>
                <a:cxn ang="10800000">
                  <a:pos x="wd2" y="hd2"/>
                </a:cxn>
                <a:cxn ang="16200000">
                  <a:pos x="wd2" y="hd2"/>
                </a:cxn>
              </a:cxnLst>
              <a:rect l="0" t="0" r="r" b="b"/>
              <a:pathLst>
                <a:path w="21600" h="21600" extrusionOk="0">
                  <a:moveTo>
                    <a:pt x="0" y="17"/>
                  </a:moveTo>
                  <a:cubicBezTo>
                    <a:pt x="6" y="4623"/>
                    <a:pt x="15" y="9471"/>
                    <a:pt x="22" y="14077"/>
                  </a:cubicBezTo>
                  <a:cubicBezTo>
                    <a:pt x="22" y="18231"/>
                    <a:pt x="953" y="21600"/>
                    <a:pt x="2100" y="21600"/>
                  </a:cubicBezTo>
                  <a:lnTo>
                    <a:pt x="19522" y="21600"/>
                  </a:lnTo>
                  <a:cubicBezTo>
                    <a:pt x="20669" y="21600"/>
                    <a:pt x="21600" y="18231"/>
                    <a:pt x="21600" y="14077"/>
                  </a:cubicBezTo>
                  <a:cubicBezTo>
                    <a:pt x="21594" y="9384"/>
                    <a:pt x="21589" y="4692"/>
                    <a:pt x="21583" y="0"/>
                  </a:cubicBezTo>
                  <a:lnTo>
                    <a:pt x="0" y="17"/>
                  </a:lnTo>
                  <a:close/>
                </a:path>
              </a:pathLst>
            </a:custGeom>
            <a:solidFill>
              <a:srgbClr val="FFFFFF"/>
            </a:solidFill>
            <a:ln w="12700" cap="flat">
              <a:noFill/>
              <a:miter lim="400000"/>
            </a:ln>
            <a:effectLst/>
          </p:spPr>
          <p:txBody>
            <a:bodyPr wrap="square" lIns="45719" tIns="45719" rIns="45719" bIns="45719" numCol="1" anchor="t">
              <a:noAutofit/>
            </a:bodyPr>
            <a:lstStyle/>
            <a:p>
              <a:endParaRPr/>
            </a:p>
          </p:txBody>
        </p:sp>
        <p:pic>
          <p:nvPicPr>
            <p:cNvPr id="5" name="Afbeelding 6" descr="Afbeelding 6"/>
            <p:cNvPicPr>
              <a:picLocks noChangeAspect="1"/>
            </p:cNvPicPr>
            <p:nvPr/>
          </p:nvPicPr>
          <p:blipFill>
            <a:blip r:embed="rId52">
              <a:extLst/>
            </a:blip>
            <a:stretch>
              <a:fillRect/>
            </a:stretch>
          </p:blipFill>
          <p:spPr>
            <a:xfrm>
              <a:off x="386908" y="298570"/>
              <a:ext cx="2790889" cy="504059"/>
            </a:xfrm>
            <a:prstGeom prst="rect">
              <a:avLst/>
            </a:prstGeom>
            <a:ln w="12700" cap="flat">
              <a:noFill/>
              <a:miter lim="400000"/>
            </a:ln>
            <a:effectLst/>
          </p:spPr>
        </p:pic>
      </p:grpSp>
      <p:sp>
        <p:nvSpPr>
          <p:cNvPr id="7"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Lst>
  <p:transition spd="med"/>
  <p:txStyles>
    <p:titleStyle>
      <a:lvl1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1pPr>
      <a:lvl2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2pPr>
      <a:lvl3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3pPr>
      <a:lvl4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4pPr>
      <a:lvl5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5pPr>
      <a:lvl6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6pPr>
      <a:lvl7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7pPr>
      <a:lvl8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8pPr>
      <a:lvl9pPr marL="0" marR="0" indent="0" algn="l" defTabSz="914400" rtl="0" latinLnBrk="0">
        <a:lnSpc>
          <a:spcPct val="90000"/>
        </a:lnSpc>
        <a:spcBef>
          <a:spcPts val="0"/>
        </a:spcBef>
        <a:spcAft>
          <a:spcPts val="0"/>
        </a:spcAft>
        <a:buClrTx/>
        <a:buSzTx/>
        <a:buFontTx/>
        <a:buNone/>
        <a:tabLst/>
        <a:defRPr sz="4000" b="1" i="0" u="none" strike="noStrike" cap="none" spc="0" baseline="0">
          <a:ln>
            <a:noFill/>
          </a:ln>
          <a:solidFill>
            <a:srgbClr val="E89E00"/>
          </a:solidFill>
          <a:uFillTx/>
          <a:latin typeface="Trebuchet MS"/>
          <a:ea typeface="Trebuchet MS"/>
          <a:cs typeface="Trebuchet MS"/>
          <a:sym typeface="Trebuchet MS"/>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Trebuchet MS"/>
          <a:ea typeface="Trebuchet MS"/>
          <a:cs typeface="Trebuchet MS"/>
          <a:sym typeface="Trebuchet M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39.xml"/><Relationship Id="rId5" Type="http://schemas.openxmlformats.org/officeDocument/2006/relationships/image" Target="../media/image16.jpeg"/><Relationship Id="rId4" Type="http://schemas.openxmlformats.org/officeDocument/2006/relationships/image" Target="../media/image15.gif"/></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39.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7.xml"/><Relationship Id="rId5" Type="http://schemas.openxmlformats.org/officeDocument/2006/relationships/image" Target="../media/image19.pn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7.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9.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Tekstvak 2"/>
          <p:cNvSpPr txBox="1"/>
          <p:nvPr/>
        </p:nvSpPr>
        <p:spPr>
          <a:xfrm>
            <a:off x="8349342" y="6374400"/>
            <a:ext cx="3734505"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0" tIns="0" rIns="0" bIns="0">
            <a:spAutoFit/>
          </a:bodyPr>
          <a:lstStyle>
            <a:lvl1pPr algn="ctr">
              <a:defRPr sz="2400">
                <a:solidFill>
                  <a:srgbClr val="FFFFFF"/>
                </a:solidFill>
                <a:latin typeface="+mn-lt"/>
                <a:ea typeface="+mn-ea"/>
                <a:cs typeface="+mn-cs"/>
                <a:sym typeface="Calibri"/>
              </a:defRPr>
            </a:lvl1pPr>
          </a:lstStyle>
          <a:p>
            <a:r>
              <a:rPr sz="2000" dirty="0" err="1">
                <a:solidFill>
                  <a:schemeClr val="accent2"/>
                </a:solidFill>
              </a:rPr>
              <a:t>Ilse</a:t>
            </a:r>
            <a:r>
              <a:rPr sz="2000" dirty="0">
                <a:solidFill>
                  <a:schemeClr val="accent2"/>
                </a:solidFill>
              </a:rPr>
              <a:t> </a:t>
            </a:r>
            <a:r>
              <a:rPr sz="2000" dirty="0" smtClean="0">
                <a:solidFill>
                  <a:schemeClr val="accent2"/>
                </a:solidFill>
              </a:rPr>
              <a:t>Kuipers</a:t>
            </a:r>
            <a:r>
              <a:rPr lang="nl-NL" sz="2000" dirty="0" smtClean="0">
                <a:solidFill>
                  <a:schemeClr val="accent2"/>
                </a:solidFill>
              </a:rPr>
              <a:t>,</a:t>
            </a:r>
            <a:r>
              <a:rPr sz="2000" dirty="0" smtClean="0">
                <a:solidFill>
                  <a:schemeClr val="accent2"/>
                </a:solidFill>
              </a:rPr>
              <a:t> </a:t>
            </a:r>
            <a:r>
              <a:rPr lang="nl-NL" sz="2000" dirty="0" smtClean="0">
                <a:solidFill>
                  <a:schemeClr val="accent2"/>
                </a:solidFill>
              </a:rPr>
              <a:t>11 oktober</a:t>
            </a:r>
            <a:r>
              <a:rPr sz="2000" dirty="0" smtClean="0">
                <a:solidFill>
                  <a:schemeClr val="accent2"/>
                </a:solidFill>
              </a:rPr>
              <a:t> </a:t>
            </a:r>
            <a:r>
              <a:rPr sz="2000" dirty="0">
                <a:solidFill>
                  <a:schemeClr val="accent2"/>
                </a:solidFill>
              </a:rPr>
              <a:t>2018</a:t>
            </a:r>
          </a:p>
        </p:txBody>
      </p:sp>
      <p:sp>
        <p:nvSpPr>
          <p:cNvPr id="3" name="Tekstvak 2"/>
          <p:cNvSpPr txBox="1"/>
          <p:nvPr/>
        </p:nvSpPr>
        <p:spPr>
          <a:xfrm>
            <a:off x="2697865" y="1719942"/>
            <a:ext cx="7166383"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GB" sz="6000" b="1" dirty="0" smtClean="0">
                <a:solidFill>
                  <a:schemeClr val="accent2"/>
                </a:solidFill>
                <a:latin typeface="+mn-lt"/>
              </a:rPr>
              <a:t>Het </a:t>
            </a:r>
            <a:r>
              <a:rPr lang="en-GB" sz="6000" b="1" dirty="0" err="1" smtClean="0">
                <a:solidFill>
                  <a:schemeClr val="accent2"/>
                </a:solidFill>
                <a:latin typeface="+mn-lt"/>
              </a:rPr>
              <a:t>cardiale</a:t>
            </a:r>
            <a:r>
              <a:rPr kumimoji="0" lang="en-GB" sz="6000" b="1" i="0" u="none" strike="noStrike" cap="none" spc="0" normalizeH="0" baseline="0" dirty="0" smtClean="0">
                <a:ln>
                  <a:noFill/>
                </a:ln>
                <a:solidFill>
                  <a:schemeClr val="accent2"/>
                </a:solidFill>
                <a:effectLst/>
                <a:uFillTx/>
                <a:latin typeface="+mn-lt"/>
                <a:sym typeface="Trebuchet MS"/>
              </a:rPr>
              <a:t> </a:t>
            </a:r>
            <a:r>
              <a:rPr kumimoji="0" lang="en-GB" sz="6000" b="1" i="0" u="none" strike="noStrike" cap="none" spc="0" normalizeH="0" baseline="0" dirty="0" err="1" smtClean="0">
                <a:ln>
                  <a:noFill/>
                </a:ln>
                <a:solidFill>
                  <a:schemeClr val="accent2"/>
                </a:solidFill>
                <a:effectLst/>
                <a:uFillTx/>
                <a:latin typeface="+mn-lt"/>
                <a:sym typeface="Trebuchet MS"/>
              </a:rPr>
              <a:t>lymfoom</a:t>
            </a:r>
            <a:r>
              <a:rPr kumimoji="0" lang="en-GB" sz="6000" b="1" i="0" u="none" strike="noStrike" cap="none" spc="0" normalizeH="0" baseline="0" dirty="0" smtClean="0">
                <a:ln>
                  <a:noFill/>
                </a:ln>
                <a:solidFill>
                  <a:schemeClr val="accent2"/>
                </a:solidFill>
                <a:effectLst/>
                <a:uFillTx/>
                <a:latin typeface="+mn-lt"/>
                <a:sym typeface="Trebuchet MS"/>
              </a:rPr>
              <a:t> </a:t>
            </a:r>
            <a:endParaRPr kumimoji="0" lang="en-GB" sz="6000" b="1" i="0" u="none" strike="noStrike" cap="none" spc="0" normalizeH="0" baseline="0" dirty="0">
              <a:ln>
                <a:noFill/>
              </a:ln>
              <a:solidFill>
                <a:schemeClr val="accent2"/>
              </a:solidFill>
              <a:effectLst/>
              <a:uFillTx/>
              <a:latin typeface="+mn-lt"/>
              <a:sym typeface="Trebuchet MS"/>
            </a:endParaRPr>
          </a:p>
        </p:txBody>
      </p:sp>
    </p:spTree>
    <p:extLst>
      <p:ext uri="{BB962C8B-B14F-4D97-AF65-F5344CB8AC3E}">
        <p14:creationId xmlns:p14="http://schemas.microsoft.com/office/powerpoint/2010/main" val="1134611633"/>
      </p:ext>
    </p:extLst>
  </p:cSld>
  <p:clrMapOvr>
    <a:masterClrMapping/>
  </p:clrMapOvr>
  <mc:AlternateContent xmlns:mc="http://schemas.openxmlformats.org/markup-compatibility/2006" xmlns:p14="http://schemas.microsoft.com/office/powerpoint/2010/main">
    <mc:Choice Requires="p14">
      <p:transition spd="slow">
        <p:dissolve/>
      </p:transition>
    </mc:Choice>
    <mc:Fallback xmlns="" xmlns:mv="urn:schemas-microsoft-com:mac:vml">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Tijdelijke aanduiding voor inhoud 2"/>
          <p:cNvSpPr txBox="1">
            <a:spLocks noGrp="1"/>
          </p:cNvSpPr>
          <p:nvPr>
            <p:ph type="body" sz="half" idx="1"/>
          </p:nvPr>
        </p:nvSpPr>
        <p:spPr>
          <a:xfrm>
            <a:off x="787110" y="2397055"/>
            <a:ext cx="5211577" cy="3236051"/>
          </a:xfrm>
          <a:prstGeom prst="rect">
            <a:avLst/>
          </a:prstGeom>
          <a:ln w="9525">
            <a:round/>
          </a:ln>
        </p:spPr>
        <p:txBody>
          <a:bodyPr>
            <a:normAutofit/>
          </a:bodyPr>
          <a:lstStyle/>
          <a:p>
            <a:pPr marL="685800" lvl="1" indent="-228600">
              <a:buFont typeface="Arial"/>
              <a:buChar char="•"/>
              <a:defRPr sz="1800"/>
            </a:pPr>
            <a:r>
              <a:rPr lang="nl-NL" sz="1600" dirty="0" smtClean="0">
                <a:solidFill>
                  <a:srgbClr val="203864"/>
                </a:solidFill>
              </a:rPr>
              <a:t>De </a:t>
            </a:r>
            <a:r>
              <a:rPr lang="nl-NL" sz="1600" dirty="0" err="1" smtClean="0">
                <a:solidFill>
                  <a:srgbClr val="203864"/>
                </a:solidFill>
              </a:rPr>
              <a:t>novo</a:t>
            </a:r>
            <a:r>
              <a:rPr lang="nl-NL" sz="1600" dirty="0" smtClean="0">
                <a:solidFill>
                  <a:srgbClr val="203864"/>
                </a:solidFill>
              </a:rPr>
              <a:t> lymfoom van het </a:t>
            </a:r>
            <a:r>
              <a:rPr lang="nl-NL" sz="1600" dirty="0" err="1" smtClean="0">
                <a:solidFill>
                  <a:srgbClr val="203864"/>
                </a:solidFill>
              </a:rPr>
              <a:t>myocardium</a:t>
            </a:r>
            <a:r>
              <a:rPr lang="nl-NL" sz="1600" dirty="0" smtClean="0">
                <a:solidFill>
                  <a:srgbClr val="203864"/>
                </a:solidFill>
              </a:rPr>
              <a:t>/pericardium zonder lymfklier of milt betrokkenheid</a:t>
            </a:r>
            <a:endParaRPr sz="1600" dirty="0" smtClean="0">
              <a:solidFill>
                <a:srgbClr val="203864"/>
              </a:solidFill>
            </a:endParaRPr>
          </a:p>
          <a:p>
            <a:pPr marL="685800" lvl="1" indent="-228600">
              <a:buFont typeface="Arial"/>
              <a:buChar char="•"/>
              <a:defRPr sz="1800"/>
            </a:pPr>
            <a:r>
              <a:rPr sz="1600" dirty="0">
                <a:solidFill>
                  <a:srgbClr val="203864"/>
                </a:solidFill>
              </a:rPr>
              <a:t>1,3%</a:t>
            </a:r>
            <a:r>
              <a:rPr sz="1600" dirty="0" smtClean="0">
                <a:solidFill>
                  <a:srgbClr val="203864"/>
                </a:solidFill>
              </a:rPr>
              <a:t> </a:t>
            </a:r>
            <a:r>
              <a:rPr lang="nl-NL" sz="1600" dirty="0" smtClean="0">
                <a:solidFill>
                  <a:srgbClr val="203864"/>
                </a:solidFill>
              </a:rPr>
              <a:t>van alle primaire cardiale tumoren</a:t>
            </a:r>
          </a:p>
          <a:p>
            <a:pPr marL="685800" lvl="1" indent="-228600">
              <a:buFont typeface="Arial"/>
              <a:buChar char="•"/>
              <a:defRPr sz="1800"/>
            </a:pPr>
            <a:r>
              <a:rPr lang="nl-NL" sz="1600" dirty="0" smtClean="0">
                <a:solidFill>
                  <a:srgbClr val="203864"/>
                </a:solidFill>
              </a:rPr>
              <a:t>Man 65%</a:t>
            </a:r>
          </a:p>
          <a:p>
            <a:pPr marL="685800" lvl="1" indent="-228600">
              <a:buFont typeface="Arial"/>
              <a:buChar char="•"/>
              <a:defRPr sz="1800"/>
            </a:pPr>
            <a:r>
              <a:rPr lang="nl-NL" sz="1600" dirty="0" smtClean="0">
                <a:solidFill>
                  <a:srgbClr val="203864"/>
                </a:solidFill>
              </a:rPr>
              <a:t>Leeftijd 59.4 </a:t>
            </a:r>
            <a:r>
              <a:rPr lang="nl-NL" sz="1600" dirty="0" smtClean="0">
                <a:solidFill>
                  <a:srgbClr val="203864"/>
                </a:solidFill>
                <a:ea typeface="ＭＳ ゴシック"/>
                <a:cs typeface="ＭＳ ゴシック"/>
              </a:rPr>
              <a:t>±</a:t>
            </a:r>
            <a:r>
              <a:rPr lang="nl-NL" sz="1600" dirty="0" smtClean="0">
                <a:solidFill>
                  <a:srgbClr val="203864"/>
                </a:solidFill>
              </a:rPr>
              <a:t> 2.1 jaar</a:t>
            </a:r>
          </a:p>
          <a:p>
            <a:pPr marL="685800" lvl="1" indent="-228600">
              <a:buFont typeface="Arial"/>
              <a:buChar char="•"/>
              <a:defRPr sz="1800"/>
            </a:pPr>
            <a:r>
              <a:rPr lang="nl-NL" sz="1600" dirty="0" smtClean="0">
                <a:solidFill>
                  <a:srgbClr val="203864"/>
                </a:solidFill>
              </a:rPr>
              <a:t>Immunodeficiëntie is een risico factor</a:t>
            </a:r>
          </a:p>
          <a:p>
            <a:pPr marL="685800" lvl="1" indent="-228600">
              <a:buFont typeface="Arial"/>
              <a:buChar char="•"/>
              <a:defRPr sz="1800"/>
            </a:pPr>
            <a:r>
              <a:rPr lang="nl-NL" sz="1600" dirty="0" smtClean="0">
                <a:solidFill>
                  <a:srgbClr val="203864"/>
                </a:solidFill>
              </a:rPr>
              <a:t>DLBCL meest frequent (71%)</a:t>
            </a:r>
          </a:p>
          <a:p>
            <a:pPr marL="685800" lvl="1" indent="-228600">
              <a:buNone/>
              <a:defRPr sz="1800"/>
            </a:pPr>
            <a:endParaRPr sz="1600" dirty="0" smtClean="0">
              <a:solidFill>
                <a:schemeClr val="accent1">
                  <a:lumMod val="50000"/>
                </a:schemeClr>
              </a:solidFill>
            </a:endParaRPr>
          </a:p>
        </p:txBody>
      </p:sp>
      <p:pic>
        <p:nvPicPr>
          <p:cNvPr id="681"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0" name="Tijdelijke aanduiding voor inhoud 2"/>
          <p:cNvSpPr txBox="1"/>
          <p:nvPr/>
        </p:nvSpPr>
        <p:spPr>
          <a:xfrm>
            <a:off x="5998687" y="2397055"/>
            <a:ext cx="5211579" cy="2323738"/>
          </a:xfrm>
          <a:prstGeom prst="rect">
            <a:avLst/>
          </a:prstGeom>
          <a:no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45719" tIns="45719" rIns="45719" bIns="45719" numCol="1" anchor="t">
            <a:normAutofit/>
          </a:bodyPr>
          <a:lstStyle/>
          <a:p>
            <a:pPr marL="628650" lvl="1" indent="-171450">
              <a:lnSpc>
                <a:spcPct val="90000"/>
              </a:lnSpc>
              <a:spcBef>
                <a:spcPts val="1000"/>
              </a:spcBef>
              <a:buSzPct val="100000"/>
              <a:buFont typeface="Arial"/>
              <a:buChar char="•"/>
              <a:defRPr sz="2400">
                <a:latin typeface="+mn-lt"/>
                <a:ea typeface="+mn-ea"/>
                <a:cs typeface="+mn-cs"/>
                <a:sym typeface="Calibri"/>
              </a:defRPr>
            </a:pPr>
            <a:r>
              <a:rPr lang="nl-NL" sz="1600" dirty="0" smtClean="0">
                <a:solidFill>
                  <a:schemeClr val="accent1">
                    <a:lumMod val="50000"/>
                  </a:schemeClr>
                </a:solidFill>
                <a:latin typeface="+mn-lt"/>
              </a:rPr>
              <a:t>Incidentie van</a:t>
            </a:r>
            <a:r>
              <a:rPr sz="1600" dirty="0" smtClean="0">
                <a:solidFill>
                  <a:schemeClr val="accent1">
                    <a:lumMod val="50000"/>
                  </a:schemeClr>
                </a:solidFill>
                <a:latin typeface="+mn-lt"/>
              </a:rPr>
              <a:t> </a:t>
            </a:r>
            <a:r>
              <a:rPr sz="1600" dirty="0">
                <a:solidFill>
                  <a:schemeClr val="accent1">
                    <a:lumMod val="50000"/>
                  </a:schemeClr>
                </a:solidFill>
                <a:latin typeface="+mn-lt"/>
              </a:rPr>
              <a:t>9-24%</a:t>
            </a:r>
            <a:r>
              <a:rPr sz="1600" dirty="0" smtClean="0">
                <a:solidFill>
                  <a:schemeClr val="accent1">
                    <a:lumMod val="50000"/>
                  </a:schemeClr>
                </a:solidFill>
                <a:latin typeface="+mn-lt"/>
              </a:rPr>
              <a:t> </a:t>
            </a:r>
            <a:r>
              <a:rPr lang="nl-NL" sz="1600" dirty="0" smtClean="0">
                <a:solidFill>
                  <a:schemeClr val="accent1">
                    <a:lumMod val="50000"/>
                  </a:schemeClr>
                </a:solidFill>
                <a:latin typeface="+mn-lt"/>
              </a:rPr>
              <a:t>(</a:t>
            </a:r>
            <a:r>
              <a:rPr sz="1600" dirty="0" err="1" smtClean="0">
                <a:solidFill>
                  <a:schemeClr val="accent1">
                    <a:lumMod val="50000"/>
                  </a:schemeClr>
                </a:solidFill>
                <a:latin typeface="+mn-lt"/>
              </a:rPr>
              <a:t>autops</a:t>
            </a:r>
            <a:r>
              <a:rPr lang="nl-NL" sz="1600" dirty="0" smtClean="0">
                <a:solidFill>
                  <a:schemeClr val="accent1">
                    <a:lumMod val="50000"/>
                  </a:schemeClr>
                </a:solidFill>
                <a:latin typeface="+mn-lt"/>
              </a:rPr>
              <a:t>ie studie</a:t>
            </a:r>
            <a:r>
              <a:rPr lang="nl-NL" sz="1600" dirty="0">
                <a:solidFill>
                  <a:schemeClr val="accent1">
                    <a:lumMod val="50000"/>
                  </a:schemeClr>
                </a:solidFill>
                <a:latin typeface="+mn-lt"/>
              </a:rPr>
              <a:t>s</a:t>
            </a:r>
            <a:r>
              <a:rPr lang="nl-NL" sz="1600" dirty="0" smtClean="0">
                <a:solidFill>
                  <a:schemeClr val="accent1">
                    <a:lumMod val="50000"/>
                  </a:schemeClr>
                </a:solidFill>
                <a:latin typeface="+mn-lt"/>
              </a:rPr>
              <a:t>)</a:t>
            </a:r>
          </a:p>
          <a:p>
            <a:pPr marL="628650" lvl="1" indent="-171450">
              <a:lnSpc>
                <a:spcPct val="90000"/>
              </a:lnSpc>
              <a:spcBef>
                <a:spcPts val="1000"/>
              </a:spcBef>
              <a:buSzPct val="100000"/>
              <a:buFont typeface="Arial"/>
              <a:buChar char="•"/>
              <a:defRPr sz="2400">
                <a:latin typeface="+mn-lt"/>
                <a:ea typeface="+mn-ea"/>
                <a:cs typeface="+mn-cs"/>
                <a:sym typeface="Calibri"/>
              </a:defRPr>
            </a:pPr>
            <a:r>
              <a:rPr lang="nl-NL" sz="1600" dirty="0" smtClean="0">
                <a:solidFill>
                  <a:schemeClr val="accent1">
                    <a:lumMod val="50000"/>
                  </a:schemeClr>
                </a:solidFill>
                <a:latin typeface="+mn-lt"/>
              </a:rPr>
              <a:t>Man 67%</a:t>
            </a:r>
          </a:p>
          <a:p>
            <a:pPr marL="628650" lvl="1" indent="-171450">
              <a:lnSpc>
                <a:spcPct val="90000"/>
              </a:lnSpc>
              <a:spcBef>
                <a:spcPts val="1000"/>
              </a:spcBef>
              <a:buSzPct val="100000"/>
              <a:buFont typeface="Arial"/>
              <a:buChar char="•"/>
              <a:defRPr sz="2400">
                <a:latin typeface="+mn-lt"/>
                <a:ea typeface="+mn-ea"/>
                <a:cs typeface="+mn-cs"/>
                <a:sym typeface="Calibri"/>
              </a:defRPr>
            </a:pPr>
            <a:r>
              <a:rPr lang="nl-NL" sz="1600" dirty="0" smtClean="0">
                <a:solidFill>
                  <a:schemeClr val="accent1">
                    <a:lumMod val="50000"/>
                  </a:schemeClr>
                </a:solidFill>
                <a:latin typeface="+mn-lt"/>
              </a:rPr>
              <a:t>Leeftijd 50.2 </a:t>
            </a:r>
            <a:r>
              <a:rPr lang="nl-NL" sz="1600" dirty="0" smtClean="0">
                <a:solidFill>
                  <a:schemeClr val="accent1">
                    <a:lumMod val="50000"/>
                  </a:schemeClr>
                </a:solidFill>
                <a:latin typeface="+mn-lt"/>
                <a:ea typeface="ＭＳ ゴシック"/>
                <a:cs typeface="ＭＳ ゴシック"/>
                <a:sym typeface="Calibri"/>
              </a:rPr>
              <a:t>±</a:t>
            </a:r>
            <a:r>
              <a:rPr lang="nl-NL" sz="1600" dirty="0" smtClean="0">
                <a:solidFill>
                  <a:schemeClr val="accent1">
                    <a:lumMod val="50000"/>
                  </a:schemeClr>
                </a:solidFill>
                <a:latin typeface="+mn-lt"/>
                <a:sym typeface="Calibri"/>
              </a:rPr>
              <a:t>  2,7 jaar</a:t>
            </a:r>
          </a:p>
          <a:p>
            <a:pPr marL="628650" lvl="1" indent="-171450">
              <a:lnSpc>
                <a:spcPct val="90000"/>
              </a:lnSpc>
              <a:spcBef>
                <a:spcPts val="1000"/>
              </a:spcBef>
              <a:buSzPct val="100000"/>
              <a:buFont typeface="Arial"/>
              <a:buChar char="•"/>
              <a:defRPr sz="2400">
                <a:latin typeface="+mn-lt"/>
                <a:ea typeface="+mn-ea"/>
                <a:cs typeface="+mn-cs"/>
                <a:sym typeface="Calibri"/>
              </a:defRPr>
            </a:pPr>
            <a:r>
              <a:rPr lang="nl-NL" sz="1600" dirty="0" smtClean="0">
                <a:solidFill>
                  <a:schemeClr val="accent1">
                    <a:lumMod val="50000"/>
                  </a:schemeClr>
                </a:solidFill>
                <a:latin typeface="+mn-lt"/>
              </a:rPr>
              <a:t>Immunodeficiëntie is een risico factor</a:t>
            </a:r>
          </a:p>
          <a:p>
            <a:pPr marL="628650" lvl="1" indent="-171450">
              <a:lnSpc>
                <a:spcPct val="90000"/>
              </a:lnSpc>
              <a:spcBef>
                <a:spcPts val="1000"/>
              </a:spcBef>
              <a:buSzPct val="100000"/>
              <a:buFont typeface="Arial"/>
              <a:buChar char="•"/>
              <a:defRPr sz="2400">
                <a:latin typeface="+mn-lt"/>
                <a:ea typeface="+mn-ea"/>
                <a:cs typeface="+mn-cs"/>
                <a:sym typeface="Calibri"/>
              </a:defRPr>
            </a:pPr>
            <a:r>
              <a:rPr lang="nl-NL" sz="1600" dirty="0" smtClean="0">
                <a:solidFill>
                  <a:schemeClr val="accent1">
                    <a:lumMod val="50000"/>
                  </a:schemeClr>
                </a:solidFill>
                <a:latin typeface="+mn-lt"/>
              </a:rPr>
              <a:t>DLBCL meest frequent (42%)</a:t>
            </a:r>
          </a:p>
          <a:p>
            <a:pPr marL="628650" lvl="1" indent="-171450">
              <a:lnSpc>
                <a:spcPct val="90000"/>
              </a:lnSpc>
              <a:spcBef>
                <a:spcPts val="1000"/>
              </a:spcBef>
              <a:buSzPct val="100000"/>
              <a:buFont typeface="Arial"/>
              <a:buChar char="•"/>
              <a:defRPr sz="2400">
                <a:latin typeface="+mn-lt"/>
                <a:ea typeface="+mn-ea"/>
                <a:cs typeface="+mn-cs"/>
                <a:sym typeface="Calibri"/>
              </a:defRPr>
            </a:pPr>
            <a:r>
              <a:rPr lang="nl-NL" sz="1600" dirty="0" smtClean="0">
                <a:solidFill>
                  <a:schemeClr val="accent1">
                    <a:lumMod val="50000"/>
                  </a:schemeClr>
                </a:solidFill>
                <a:latin typeface="+mn-lt"/>
                <a:sym typeface="Calibri"/>
              </a:rPr>
              <a:t>T cel lymfoom (33%)</a:t>
            </a:r>
          </a:p>
          <a:p>
            <a:pPr marL="628650" lvl="1" indent="-171450">
              <a:lnSpc>
                <a:spcPct val="90000"/>
              </a:lnSpc>
              <a:spcBef>
                <a:spcPts val="1000"/>
              </a:spcBef>
              <a:buSzPct val="100000"/>
              <a:buFont typeface="Arial"/>
              <a:buChar char="•"/>
              <a:defRPr sz="2400">
                <a:latin typeface="+mn-lt"/>
                <a:ea typeface="+mn-ea"/>
                <a:cs typeface="+mn-cs"/>
                <a:sym typeface="Calibri"/>
              </a:defRPr>
            </a:pPr>
            <a:endParaRPr lang="nl-NL" sz="1800" dirty="0" smtClean="0"/>
          </a:p>
          <a:p>
            <a:pPr>
              <a:lnSpc>
                <a:spcPct val="90000"/>
              </a:lnSpc>
              <a:spcBef>
                <a:spcPts val="1000"/>
              </a:spcBef>
              <a:defRPr sz="2400">
                <a:latin typeface="+mn-lt"/>
                <a:ea typeface="+mn-ea"/>
                <a:cs typeface="+mn-cs"/>
                <a:sym typeface="Calibri"/>
              </a:defRPr>
            </a:pPr>
            <a:endParaRPr dirty="0"/>
          </a:p>
        </p:txBody>
      </p:sp>
      <p:pic>
        <p:nvPicPr>
          <p:cNvPr id="12" name="Tijdelijke aanduiding voor inhoud 2" descr="Tijdelijke aanduiding voor inhoud 2"/>
          <p:cNvPicPr>
            <a:picLocks/>
          </p:cNvPicPr>
          <p:nvPr/>
        </p:nvPicPr>
        <p:blipFill>
          <a:blip r:embed="rId4">
            <a:extLst/>
          </a:blip>
          <a:stretch>
            <a:fillRect/>
          </a:stretch>
        </p:blipFill>
        <p:spPr>
          <a:xfrm>
            <a:off x="1141393" y="2397054"/>
            <a:ext cx="4954607" cy="2522773"/>
          </a:xfrm>
          <a:prstGeom prst="rect">
            <a:avLst/>
          </a:prstGeom>
          <a:ln>
            <a:solidFill>
              <a:srgbClr val="FF6600"/>
            </a:solidFill>
          </a:ln>
          <a:effectLst/>
        </p:spPr>
      </p:pic>
      <p:sp>
        <p:nvSpPr>
          <p:cNvPr id="9" name="Tekstvak 8"/>
          <p:cNvSpPr txBox="1"/>
          <p:nvPr/>
        </p:nvSpPr>
        <p:spPr>
          <a:xfrm>
            <a:off x="2144208" y="1797793"/>
            <a:ext cx="259461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800" b="1" i="0" u="sng" strike="noStrike" cap="none" spc="0" normalizeH="0" baseline="0" dirty="0" smtClean="0">
                <a:ln>
                  <a:noFill/>
                </a:ln>
                <a:solidFill>
                  <a:srgbClr val="203864"/>
                </a:solidFill>
                <a:effectLst/>
                <a:uFillTx/>
                <a:latin typeface="Trebuchet MS"/>
                <a:ea typeface="Trebuchet MS"/>
                <a:cs typeface="Trebuchet MS"/>
                <a:sym typeface="Trebuchet MS"/>
              </a:rPr>
              <a:t>Primair</a:t>
            </a:r>
            <a:r>
              <a:rPr kumimoji="0" lang="nl-NL" sz="1800" b="1" i="0" u="sng" strike="noStrike" cap="none" spc="0" normalizeH="0" dirty="0" smtClean="0">
                <a:ln>
                  <a:noFill/>
                </a:ln>
                <a:solidFill>
                  <a:srgbClr val="203864"/>
                </a:solidFill>
                <a:effectLst/>
                <a:uFillTx/>
                <a:latin typeface="Trebuchet MS"/>
                <a:ea typeface="Trebuchet MS"/>
                <a:cs typeface="Trebuchet MS"/>
                <a:sym typeface="Trebuchet MS"/>
              </a:rPr>
              <a:t> cardiaal (n=51)</a:t>
            </a:r>
            <a:endParaRPr kumimoji="0" lang="nl-NL" sz="1800" b="1" i="0" u="sng"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14" name="Tekstvak 13"/>
          <p:cNvSpPr txBox="1"/>
          <p:nvPr/>
        </p:nvSpPr>
        <p:spPr>
          <a:xfrm>
            <a:off x="6235134" y="2003511"/>
            <a:ext cx="92331"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dirty="0">
              <a:ln>
                <a:noFill/>
              </a:ln>
              <a:solidFill>
                <a:srgbClr val="000000"/>
              </a:solidFill>
              <a:effectLst/>
              <a:uFillTx/>
              <a:latin typeface="Trebuchet MS"/>
              <a:ea typeface="Trebuchet MS"/>
              <a:cs typeface="Trebuchet MS"/>
              <a:sym typeface="Trebuchet MS"/>
            </a:endParaRPr>
          </a:p>
        </p:txBody>
      </p:sp>
      <p:sp>
        <p:nvSpPr>
          <p:cNvPr id="15" name="Tekstvak 14"/>
          <p:cNvSpPr txBox="1"/>
          <p:nvPr/>
        </p:nvSpPr>
        <p:spPr>
          <a:xfrm>
            <a:off x="6999602" y="1818846"/>
            <a:ext cx="372633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800" b="1" i="0" u="sng" strike="noStrike" cap="none" spc="0" normalizeH="0" baseline="0" dirty="0" smtClean="0">
                <a:ln>
                  <a:noFill/>
                </a:ln>
                <a:solidFill>
                  <a:schemeClr val="accent1">
                    <a:lumMod val="50000"/>
                  </a:schemeClr>
                </a:solidFill>
                <a:effectLst/>
                <a:uFillTx/>
                <a:latin typeface="Trebuchet MS"/>
                <a:ea typeface="Trebuchet MS"/>
                <a:cs typeface="Trebuchet MS"/>
                <a:sym typeface="Trebuchet MS"/>
              </a:rPr>
              <a:t>Secundaire</a:t>
            </a:r>
            <a:r>
              <a:rPr kumimoji="0" lang="nl-NL" sz="1800" b="1" i="0" u="sng" strike="noStrike" cap="none" spc="0" normalizeH="0" dirty="0" smtClean="0">
                <a:ln>
                  <a:noFill/>
                </a:ln>
                <a:solidFill>
                  <a:schemeClr val="accent1">
                    <a:lumMod val="50000"/>
                  </a:schemeClr>
                </a:solidFill>
                <a:effectLst/>
                <a:uFillTx/>
                <a:latin typeface="Trebuchet MS"/>
                <a:ea typeface="Trebuchet MS"/>
                <a:cs typeface="Trebuchet MS"/>
                <a:sym typeface="Trebuchet MS"/>
              </a:rPr>
              <a:t> betrokkenheid (n</a:t>
            </a:r>
            <a:r>
              <a:rPr lang="nl-NL" b="1" u="sng" dirty="0" smtClean="0">
                <a:solidFill>
                  <a:schemeClr val="accent1">
                    <a:lumMod val="50000"/>
                  </a:schemeClr>
                </a:solidFill>
              </a:rPr>
              <a:t>=43)</a:t>
            </a:r>
            <a:endParaRPr kumimoji="0" lang="nl-NL" sz="1800" b="1" i="0" u="sng" strike="noStrike" cap="none" spc="0" normalizeH="0" baseline="0" dirty="0">
              <a:ln>
                <a:noFill/>
              </a:ln>
              <a:solidFill>
                <a:schemeClr val="accent1">
                  <a:lumMod val="50000"/>
                </a:schemeClr>
              </a:solidFill>
              <a:effectLst/>
              <a:uFillTx/>
              <a:latin typeface="Trebuchet MS"/>
              <a:ea typeface="Trebuchet MS"/>
              <a:cs typeface="Trebuchet MS"/>
              <a:sym typeface="Trebuchet MS"/>
            </a:endParaRPr>
          </a:p>
        </p:txBody>
      </p:sp>
      <p:sp>
        <p:nvSpPr>
          <p:cNvPr id="16" name="Tekstvak 15"/>
          <p:cNvSpPr txBox="1"/>
          <p:nvPr/>
        </p:nvSpPr>
        <p:spPr>
          <a:xfrm>
            <a:off x="9833225" y="6488670"/>
            <a:ext cx="2327706"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nl-NL" sz="1000" dirty="0" smtClean="0">
                <a:solidFill>
                  <a:srgbClr val="203864"/>
                </a:solidFill>
              </a:rPr>
              <a:t>Gordon</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et </a:t>
            </a:r>
            <a:r>
              <a:rPr kumimoji="0" lang="nl-NL" sz="1000" b="0" i="0" u="none" strike="noStrike" cap="none" spc="0" normalizeH="0" dirty="0" err="1" smtClean="0">
                <a:ln>
                  <a:noFill/>
                </a:ln>
                <a:solidFill>
                  <a:srgbClr val="203864"/>
                </a:solidFill>
                <a:effectLst/>
                <a:uFillTx/>
                <a:latin typeface="Trebuchet MS"/>
                <a:ea typeface="Trebuchet MS"/>
                <a:cs typeface="Trebuchet MS"/>
                <a:sym typeface="Trebuchet MS"/>
              </a:rPr>
              <a:t>al.</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a:t>
            </a:r>
            <a:r>
              <a:rPr lang="nl-NL" sz="1000" dirty="0" err="1" smtClean="0">
                <a:solidFill>
                  <a:srgbClr val="203864"/>
                </a:solidFill>
              </a:rPr>
              <a:t>Eur</a:t>
            </a:r>
            <a:r>
              <a:rPr lang="nl-NL" sz="1000" dirty="0" smtClean="0">
                <a:solidFill>
                  <a:srgbClr val="203864"/>
                </a:solidFill>
              </a:rPr>
              <a:t> J </a:t>
            </a:r>
            <a:r>
              <a:rPr lang="nl-NL" sz="1000" dirty="0" err="1" smtClean="0">
                <a:solidFill>
                  <a:srgbClr val="203864"/>
                </a:solidFill>
              </a:rPr>
              <a:t>Haematology</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2016</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19" name="Tekstvak 18"/>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pic>
        <p:nvPicPr>
          <p:cNvPr id="17" name="Tijdelijke aanduiding voor inhoud 2" descr="Tijdelijke aanduiding voor inhoud 2"/>
          <p:cNvPicPr>
            <a:picLocks/>
          </p:cNvPicPr>
          <p:nvPr/>
        </p:nvPicPr>
        <p:blipFill>
          <a:blip r:embed="rId4">
            <a:extLst/>
          </a:blip>
          <a:stretch>
            <a:fillRect/>
          </a:stretch>
        </p:blipFill>
        <p:spPr>
          <a:xfrm>
            <a:off x="6327465" y="2406899"/>
            <a:ext cx="4954607" cy="2522773"/>
          </a:xfrm>
          <a:prstGeom prst="rect">
            <a:avLst/>
          </a:prstGeom>
          <a:ln>
            <a:solidFill>
              <a:srgbClr val="FF6600"/>
            </a:solidFill>
          </a:ln>
          <a:effectLst/>
        </p:spPr>
      </p:pic>
      <p:sp>
        <p:nvSpPr>
          <p:cNvPr id="18"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Cardiale lokalisatie van lymfoom</a:t>
            </a:r>
            <a:endParaRPr sz="3600" dirty="0">
              <a:solidFill>
                <a:srgbClr val="FF6600"/>
              </a:solidFill>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pic>
        <p:nvPicPr>
          <p:cNvPr id="14" name="Picture 2" descr="Picture 2"/>
          <p:cNvPicPr>
            <a:picLocks noChangeAspect="1"/>
          </p:cNvPicPr>
          <p:nvPr/>
        </p:nvPicPr>
        <p:blipFill>
          <a:blip r:embed="rId4">
            <a:extLst/>
          </a:blip>
          <a:srcRect b="12174"/>
          <a:stretch>
            <a:fillRect/>
          </a:stretch>
        </p:blipFill>
        <p:spPr>
          <a:xfrm>
            <a:off x="259229" y="1840455"/>
            <a:ext cx="3679940" cy="4683961"/>
          </a:xfrm>
          <a:prstGeom prst="rect">
            <a:avLst/>
          </a:prstGeom>
          <a:ln w="12700">
            <a:miter lim="400000"/>
          </a:ln>
          <a:effectLst>
            <a:outerShdw blurRad="190500" dist="8509" dir="5400000">
              <a:srgbClr val="000000"/>
            </a:outerShdw>
          </a:effectLst>
        </p:spPr>
      </p:pic>
      <p:sp>
        <p:nvSpPr>
          <p:cNvPr id="17" name="Tekstvak 16"/>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pic>
        <p:nvPicPr>
          <p:cNvPr id="18" name="image.jpeg" descr="image.jpeg"/>
          <p:cNvPicPr>
            <a:picLocks noChangeAspect="1"/>
          </p:cNvPicPr>
          <p:nvPr/>
        </p:nvPicPr>
        <p:blipFill>
          <a:blip r:embed="rId5">
            <a:extLst/>
          </a:blip>
          <a:stretch>
            <a:fillRect/>
          </a:stretch>
        </p:blipFill>
        <p:spPr>
          <a:xfrm>
            <a:off x="7427249" y="2490332"/>
            <a:ext cx="4392613" cy="3810001"/>
          </a:xfrm>
          <a:prstGeom prst="rect">
            <a:avLst/>
          </a:prstGeom>
          <a:ln w="12700">
            <a:miter lim="400000"/>
          </a:ln>
          <a:effectLst>
            <a:outerShdw blurRad="190500" dist="8455" dir="5400000" rotWithShape="0">
              <a:srgbClr val="000000"/>
            </a:outerShdw>
          </a:effectLst>
        </p:spPr>
      </p:pic>
      <p:sp>
        <p:nvSpPr>
          <p:cNvPr id="19" name="Tekstvak 18"/>
          <p:cNvSpPr txBox="1"/>
          <p:nvPr/>
        </p:nvSpPr>
        <p:spPr>
          <a:xfrm>
            <a:off x="10470657" y="6488670"/>
            <a:ext cx="1681683"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000" b="0" i="0" u="none" strike="noStrike" cap="none" spc="0" normalizeH="0" baseline="0" dirty="0" err="1" smtClean="0">
                <a:ln>
                  <a:noFill/>
                </a:ln>
                <a:solidFill>
                  <a:srgbClr val="203864"/>
                </a:solidFill>
                <a:effectLst/>
                <a:uFillTx/>
                <a:latin typeface="Trebuchet MS"/>
                <a:ea typeface="Trebuchet MS"/>
                <a:cs typeface="Trebuchet MS"/>
                <a:sym typeface="Trebuchet MS"/>
              </a:rPr>
              <a:t>Voigt</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et </a:t>
            </a:r>
            <a:r>
              <a:rPr kumimoji="0" lang="nl-NL" sz="1000" b="0" i="0" u="none" strike="noStrike" cap="none" spc="0" normalizeH="0" dirty="0" err="1" smtClean="0">
                <a:ln>
                  <a:noFill/>
                </a:ln>
                <a:solidFill>
                  <a:srgbClr val="203864"/>
                </a:solidFill>
                <a:effectLst/>
                <a:uFillTx/>
                <a:latin typeface="Trebuchet MS"/>
                <a:ea typeface="Trebuchet MS"/>
                <a:cs typeface="Trebuchet MS"/>
                <a:sym typeface="Trebuchet MS"/>
              </a:rPr>
              <a:t>al.</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a:t>
            </a:r>
            <a:r>
              <a:rPr kumimoji="0" lang="nl-NL" sz="1000" b="0" i="0" u="none" strike="noStrike" cap="none" spc="0" normalizeH="0" dirty="0" err="1" smtClean="0">
                <a:ln>
                  <a:noFill/>
                </a:ln>
                <a:solidFill>
                  <a:srgbClr val="203864"/>
                </a:solidFill>
                <a:effectLst/>
                <a:uFillTx/>
                <a:latin typeface="Trebuchet MS"/>
                <a:ea typeface="Trebuchet MS"/>
                <a:cs typeface="Trebuchet MS"/>
                <a:sym typeface="Trebuchet MS"/>
              </a:rPr>
              <a:t>Angiology</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2018</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27" name="Rechthoek 26"/>
          <p:cNvSpPr/>
          <p:nvPr/>
        </p:nvSpPr>
        <p:spPr>
          <a:xfrm>
            <a:off x="268432" y="2364986"/>
            <a:ext cx="3679940" cy="156439"/>
          </a:xfrm>
          <a:prstGeom prst="rect">
            <a:avLst/>
          </a:prstGeom>
          <a:gradFill flip="none" rotWithShape="1">
            <a:gsLst>
              <a:gs pos="0">
                <a:schemeClr val="accent2">
                  <a:tint val="50000"/>
                  <a:satMod val="300000"/>
                  <a:alpha val="27000"/>
                </a:schemeClr>
              </a:gs>
              <a:gs pos="35000">
                <a:schemeClr val="accent2">
                  <a:tint val="37000"/>
                  <a:satMod val="300000"/>
                  <a:alpha val="27000"/>
                </a:schemeClr>
              </a:gs>
              <a:gs pos="100000">
                <a:schemeClr val="accent2">
                  <a:tint val="15000"/>
                  <a:satMod val="350000"/>
                  <a:alpha val="27000"/>
                </a:schemeClr>
              </a:gs>
            </a:gsLst>
            <a:lin ang="16200000" scaled="1"/>
            <a:tileRect/>
          </a:gradFill>
          <a:ln>
            <a:solidFill>
              <a:schemeClr val="accent2">
                <a:shade val="95000"/>
                <a:satMod val="104999"/>
                <a:alpha val="5000"/>
              </a:schemeClr>
            </a:solidFill>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28" name="Rechthoek 27"/>
          <p:cNvSpPr/>
          <p:nvPr/>
        </p:nvSpPr>
        <p:spPr>
          <a:xfrm>
            <a:off x="259229" y="3736125"/>
            <a:ext cx="3679940" cy="156439"/>
          </a:xfrm>
          <a:prstGeom prst="rect">
            <a:avLst/>
          </a:prstGeom>
          <a:gradFill flip="none" rotWithShape="1">
            <a:gsLst>
              <a:gs pos="0">
                <a:schemeClr val="accent2">
                  <a:tint val="50000"/>
                  <a:satMod val="300000"/>
                  <a:alpha val="27000"/>
                </a:schemeClr>
              </a:gs>
              <a:gs pos="35000">
                <a:schemeClr val="accent2">
                  <a:tint val="37000"/>
                  <a:satMod val="300000"/>
                  <a:alpha val="27000"/>
                </a:schemeClr>
              </a:gs>
              <a:gs pos="100000">
                <a:schemeClr val="accent2">
                  <a:tint val="15000"/>
                  <a:satMod val="350000"/>
                  <a:alpha val="27000"/>
                </a:schemeClr>
              </a:gs>
            </a:gsLst>
            <a:lin ang="16200000" scaled="1"/>
            <a:tileRect/>
          </a:gradFill>
          <a:ln>
            <a:solidFill>
              <a:schemeClr val="accent2">
                <a:shade val="95000"/>
                <a:satMod val="104999"/>
                <a:alpha val="5000"/>
              </a:schemeClr>
            </a:solidFill>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29" name="Rechthoek 28"/>
          <p:cNvSpPr/>
          <p:nvPr/>
        </p:nvSpPr>
        <p:spPr>
          <a:xfrm>
            <a:off x="259229" y="5462227"/>
            <a:ext cx="3679940" cy="394345"/>
          </a:xfrm>
          <a:prstGeom prst="rect">
            <a:avLst/>
          </a:prstGeom>
          <a:gradFill flip="none" rotWithShape="1">
            <a:gsLst>
              <a:gs pos="0">
                <a:schemeClr val="accent2">
                  <a:tint val="50000"/>
                  <a:satMod val="300000"/>
                  <a:alpha val="27000"/>
                </a:schemeClr>
              </a:gs>
              <a:gs pos="35000">
                <a:schemeClr val="accent2">
                  <a:tint val="37000"/>
                  <a:satMod val="300000"/>
                  <a:alpha val="27000"/>
                </a:schemeClr>
              </a:gs>
              <a:gs pos="100000">
                <a:schemeClr val="accent2">
                  <a:tint val="15000"/>
                  <a:satMod val="350000"/>
                  <a:alpha val="27000"/>
                </a:schemeClr>
              </a:gs>
            </a:gsLst>
            <a:lin ang="16200000" scaled="1"/>
            <a:tileRect/>
          </a:gradFill>
          <a:ln>
            <a:solidFill>
              <a:schemeClr val="accent2">
                <a:shade val="95000"/>
                <a:satMod val="104999"/>
                <a:alpha val="5000"/>
              </a:schemeClr>
            </a:solidFill>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30" name="Rechthoek 29"/>
          <p:cNvSpPr/>
          <p:nvPr/>
        </p:nvSpPr>
        <p:spPr>
          <a:xfrm>
            <a:off x="7427249" y="3680395"/>
            <a:ext cx="4392613" cy="2241426"/>
          </a:xfrm>
          <a:prstGeom prst="rect">
            <a:avLst/>
          </a:prstGeom>
          <a:noFill/>
          <a:ln w="25400" cap="flat" cmpd="sng" algn="ctr">
            <a:solidFill>
              <a:srgbClr val="FF6600"/>
            </a:solidFill>
            <a:prstDash val="solid"/>
            <a:roun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12" name="Rechthoek 11"/>
          <p:cNvSpPr/>
          <p:nvPr/>
        </p:nvSpPr>
        <p:spPr>
          <a:xfrm>
            <a:off x="4278922" y="2922228"/>
            <a:ext cx="2796791" cy="1815880"/>
          </a:xfrm>
          <a:prstGeom prst="rect">
            <a:avLst/>
          </a:prstGeom>
          <a:noFill/>
          <a:ln w="25400" cap="flat" cmpd="sng" algn="ctr">
            <a:solidFill>
              <a:srgbClr val="FF6600"/>
            </a:solidFill>
            <a:prstDash val="solid"/>
            <a:roun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r>
              <a:rPr kumimoji="0" lang="nl-NL" sz="1600" b="0" i="0" u="none" strike="noStrike" cap="none" spc="0" normalizeH="0" baseline="0" dirty="0" smtClean="0">
                <a:ln>
                  <a:noFill/>
                </a:ln>
                <a:solidFill>
                  <a:srgbClr val="002060"/>
                </a:solidFill>
                <a:effectLst/>
                <a:uFillTx/>
                <a:latin typeface="Trebuchet MS"/>
                <a:ea typeface="Trebuchet MS"/>
                <a:cs typeface="Trebuchet MS"/>
                <a:sym typeface="Trebuchet MS"/>
              </a:rPr>
              <a:t>B-cel NHL: 431</a:t>
            </a:r>
            <a:r>
              <a:rPr kumimoji="0" lang="nl-NL" sz="1600" b="0" i="0" u="none" strike="noStrike" cap="none" spc="0" normalizeH="0" dirty="0" smtClean="0">
                <a:ln>
                  <a:noFill/>
                </a:ln>
                <a:solidFill>
                  <a:srgbClr val="002060"/>
                </a:solidFill>
                <a:effectLst/>
                <a:uFillTx/>
                <a:latin typeface="Trebuchet MS"/>
                <a:ea typeface="Trebuchet MS"/>
                <a:cs typeface="Trebuchet MS"/>
                <a:sym typeface="Trebuchet MS"/>
              </a:rPr>
              <a:t> pat, 70%</a:t>
            </a:r>
          </a:p>
          <a:p>
            <a:pPr marR="0" algn="l" defTabSz="914400" rtl="0" fontAlgn="auto" latinLnBrk="0" hangingPunct="0">
              <a:lnSpc>
                <a:spcPct val="100000"/>
              </a:lnSpc>
              <a:spcBef>
                <a:spcPts val="0"/>
              </a:spcBef>
              <a:spcAft>
                <a:spcPts val="0"/>
              </a:spcAft>
              <a:buClrTx/>
              <a:buSzTx/>
              <a:tabLst/>
            </a:pPr>
            <a:endParaRPr kumimoji="0" lang="nl-NL" sz="1600" b="0" i="0" u="none" strike="noStrike" cap="none" spc="0" normalizeH="0" dirty="0" smtClean="0">
              <a:ln>
                <a:noFill/>
              </a:ln>
              <a:solidFill>
                <a:srgbClr val="002060"/>
              </a:solidFill>
              <a:effectLst/>
              <a:uFillTx/>
              <a:latin typeface="Trebuchet MS"/>
              <a:ea typeface="Trebuchet MS"/>
              <a:cs typeface="Trebuchet MS"/>
              <a:sym typeface="Trebuchet MS"/>
            </a:endParaRPr>
          </a:p>
          <a:p>
            <a:pPr marR="0" algn="l" defTabSz="914400" rtl="0" fontAlgn="auto" latinLnBrk="0" hangingPunct="0">
              <a:lnSpc>
                <a:spcPct val="100000"/>
              </a:lnSpc>
              <a:spcBef>
                <a:spcPts val="0"/>
              </a:spcBef>
              <a:spcAft>
                <a:spcPts val="0"/>
              </a:spcAft>
              <a:buClrTx/>
              <a:buSzTx/>
              <a:tabLst/>
            </a:pPr>
            <a:r>
              <a:rPr lang="nl-NL" sz="1600" baseline="0" dirty="0" smtClean="0">
                <a:solidFill>
                  <a:srgbClr val="002060"/>
                </a:solidFill>
                <a:latin typeface="Trebuchet MS"/>
                <a:ea typeface="Trebuchet MS"/>
                <a:cs typeface="Trebuchet MS"/>
              </a:rPr>
              <a:t>T</a:t>
            </a:r>
            <a:r>
              <a:rPr lang="nl-NL" sz="1600" dirty="0" smtClean="0">
                <a:solidFill>
                  <a:srgbClr val="002060"/>
                </a:solidFill>
                <a:latin typeface="Trebuchet MS"/>
                <a:ea typeface="Trebuchet MS"/>
                <a:cs typeface="Trebuchet MS"/>
              </a:rPr>
              <a:t>-cel NHL 72 pat, 11,7%</a:t>
            </a:r>
          </a:p>
          <a:p>
            <a:pPr marR="0" algn="l" defTabSz="914400" rtl="0" fontAlgn="auto" latinLnBrk="0" hangingPunct="0">
              <a:lnSpc>
                <a:spcPct val="100000"/>
              </a:lnSpc>
              <a:spcBef>
                <a:spcPts val="0"/>
              </a:spcBef>
              <a:spcAft>
                <a:spcPts val="0"/>
              </a:spcAft>
              <a:buClrTx/>
              <a:buSzTx/>
              <a:tabLst/>
            </a:pPr>
            <a:endParaRPr lang="nl-NL" sz="1600" dirty="0" smtClean="0">
              <a:solidFill>
                <a:srgbClr val="002060"/>
              </a:solidFill>
              <a:latin typeface="Trebuchet MS"/>
              <a:ea typeface="Trebuchet MS"/>
              <a:cs typeface="Trebuchet MS"/>
            </a:endParaRPr>
          </a:p>
          <a:p>
            <a:pPr marR="0" algn="l" defTabSz="914400" rtl="0" fontAlgn="auto" latinLnBrk="0" hangingPunct="0">
              <a:lnSpc>
                <a:spcPct val="100000"/>
              </a:lnSpc>
              <a:spcBef>
                <a:spcPts val="0"/>
              </a:spcBef>
              <a:spcAft>
                <a:spcPts val="0"/>
              </a:spcAft>
              <a:buClrTx/>
              <a:buSzTx/>
              <a:tabLst/>
            </a:pPr>
            <a:r>
              <a:rPr kumimoji="0" lang="nl-NL" sz="1600" b="0" i="0" u="none" strike="noStrike" cap="none" spc="0" normalizeH="0" baseline="0" dirty="0" err="1" smtClean="0">
                <a:ln>
                  <a:noFill/>
                </a:ln>
                <a:solidFill>
                  <a:srgbClr val="002060"/>
                </a:solidFill>
                <a:effectLst/>
                <a:uFillTx/>
                <a:latin typeface="Trebuchet MS"/>
                <a:ea typeface="Trebuchet MS"/>
                <a:cs typeface="Trebuchet MS"/>
                <a:sym typeface="Trebuchet MS"/>
              </a:rPr>
              <a:t>Plasmacytoom</a:t>
            </a:r>
            <a:r>
              <a:rPr kumimoji="0" lang="nl-NL" sz="1600" b="0" i="0" u="none" strike="noStrike" cap="none" spc="0" normalizeH="0" dirty="0" smtClean="0">
                <a:ln>
                  <a:noFill/>
                </a:ln>
                <a:solidFill>
                  <a:srgbClr val="002060"/>
                </a:solidFill>
                <a:effectLst/>
                <a:uFillTx/>
                <a:latin typeface="Trebuchet MS"/>
                <a:ea typeface="Trebuchet MS"/>
                <a:cs typeface="Trebuchet MS"/>
                <a:sym typeface="Trebuchet MS"/>
              </a:rPr>
              <a:t> 39 pat, 6,3%</a:t>
            </a:r>
          </a:p>
          <a:p>
            <a:pPr marR="0" algn="l" defTabSz="914400" rtl="0" fontAlgn="auto" latinLnBrk="0" hangingPunct="0">
              <a:lnSpc>
                <a:spcPct val="100000"/>
              </a:lnSpc>
              <a:spcBef>
                <a:spcPts val="0"/>
              </a:spcBef>
              <a:spcAft>
                <a:spcPts val="0"/>
              </a:spcAft>
              <a:buClrTx/>
              <a:buSzTx/>
              <a:tabLst/>
            </a:pPr>
            <a:endParaRPr kumimoji="0" lang="nl-NL" sz="1600" b="0" i="0" u="none" strike="noStrike" cap="none" spc="0" normalizeH="0" dirty="0" smtClean="0">
              <a:ln>
                <a:noFill/>
              </a:ln>
              <a:solidFill>
                <a:srgbClr val="002060"/>
              </a:solidFill>
              <a:effectLst/>
              <a:uFillTx/>
              <a:latin typeface="Trebuchet MS"/>
              <a:ea typeface="Trebuchet MS"/>
              <a:cs typeface="Trebuchet MS"/>
              <a:sym typeface="Trebuchet MS"/>
            </a:endParaRPr>
          </a:p>
          <a:p>
            <a:pPr marR="0" algn="l" defTabSz="914400" rtl="0" fontAlgn="auto" latinLnBrk="0" hangingPunct="0">
              <a:lnSpc>
                <a:spcPct val="100000"/>
              </a:lnSpc>
              <a:spcBef>
                <a:spcPts val="0"/>
              </a:spcBef>
              <a:spcAft>
                <a:spcPts val="0"/>
              </a:spcAft>
              <a:buClrTx/>
              <a:buSzTx/>
              <a:tabLst/>
            </a:pPr>
            <a:r>
              <a:rPr lang="nl-NL" sz="1600" baseline="0" dirty="0" smtClean="0">
                <a:solidFill>
                  <a:srgbClr val="002060"/>
                </a:solidFill>
                <a:latin typeface="Trebuchet MS"/>
                <a:ea typeface="Trebuchet MS"/>
                <a:cs typeface="Trebuchet MS"/>
              </a:rPr>
              <a:t>Leukemie</a:t>
            </a:r>
            <a:r>
              <a:rPr lang="nl-NL" sz="1600" dirty="0" smtClean="0">
                <a:solidFill>
                  <a:srgbClr val="002060"/>
                </a:solidFill>
                <a:latin typeface="Trebuchet MS"/>
                <a:ea typeface="Trebuchet MS"/>
                <a:cs typeface="Trebuchet MS"/>
              </a:rPr>
              <a:t> 19 pat, 3.1%</a:t>
            </a:r>
            <a:endParaRPr kumimoji="0" lang="nl-NL" sz="1600" b="0" i="0" u="none" strike="noStrike" cap="none" spc="0" normalizeH="0" baseline="0" dirty="0">
              <a:ln>
                <a:noFill/>
              </a:ln>
              <a:solidFill>
                <a:srgbClr val="002060"/>
              </a:solidFill>
              <a:effectLst/>
              <a:uFillTx/>
              <a:latin typeface="Trebuchet MS"/>
              <a:ea typeface="Trebuchet MS"/>
              <a:cs typeface="Trebuchet MS"/>
              <a:sym typeface="Trebuchet MS"/>
            </a:endParaRPr>
          </a:p>
        </p:txBody>
      </p:sp>
      <p:sp>
        <p:nvSpPr>
          <p:cNvPr id="2" name="Gekromde pijl-omlaag 1"/>
          <p:cNvSpPr/>
          <p:nvPr/>
        </p:nvSpPr>
        <p:spPr>
          <a:xfrm rot="1944322">
            <a:off x="4147995" y="1656041"/>
            <a:ext cx="1854023" cy="731520"/>
          </a:xfrm>
          <a:prstGeom prst="curvedDownArrow">
            <a:avLst/>
          </a:prstGeom>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16"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Cardiale lokalisatie van lymfoom</a:t>
            </a:r>
            <a:endParaRPr sz="3600" dirty="0">
              <a:solidFill>
                <a:srgbClr val="FF6600"/>
              </a:solidFill>
            </a:endParaRPr>
          </a:p>
        </p:txBody>
      </p:sp>
    </p:spTree>
  </p:cSld>
  <p:clrMapOvr>
    <a:masterClrMapping/>
  </p:clrMapOvr>
  <p:transition spd="med"/>
  <p:timing>
    <p:tnLst>
      <p:par>
        <p:cTn id="1" dur="indefinite" restart="never" fill="hold"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7" name="Tekstvak 16"/>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9" name="Tekstvak 18"/>
          <p:cNvSpPr txBox="1"/>
          <p:nvPr/>
        </p:nvSpPr>
        <p:spPr>
          <a:xfrm>
            <a:off x="10470657" y="6488670"/>
            <a:ext cx="1681683"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000" b="0" i="0" u="none" strike="noStrike" cap="none" spc="0" normalizeH="0" baseline="0" dirty="0" err="1" smtClean="0">
                <a:ln>
                  <a:noFill/>
                </a:ln>
                <a:solidFill>
                  <a:srgbClr val="203864"/>
                </a:solidFill>
                <a:effectLst/>
                <a:uFillTx/>
                <a:latin typeface="Trebuchet MS"/>
                <a:ea typeface="Trebuchet MS"/>
                <a:cs typeface="Trebuchet MS"/>
                <a:sym typeface="Trebuchet MS"/>
              </a:rPr>
              <a:t>Voigt</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et </a:t>
            </a:r>
            <a:r>
              <a:rPr kumimoji="0" lang="nl-NL" sz="1000" b="0" i="0" u="none" strike="noStrike" cap="none" spc="0" normalizeH="0" dirty="0" err="1" smtClean="0">
                <a:ln>
                  <a:noFill/>
                </a:ln>
                <a:solidFill>
                  <a:srgbClr val="203864"/>
                </a:solidFill>
                <a:effectLst/>
                <a:uFillTx/>
                <a:latin typeface="Trebuchet MS"/>
                <a:ea typeface="Trebuchet MS"/>
                <a:cs typeface="Trebuchet MS"/>
                <a:sym typeface="Trebuchet MS"/>
              </a:rPr>
              <a:t>al.</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a:t>
            </a:r>
            <a:r>
              <a:rPr kumimoji="0" lang="nl-NL" sz="1000" b="0" i="0" u="none" strike="noStrike" cap="none" spc="0" normalizeH="0" dirty="0" err="1" smtClean="0">
                <a:ln>
                  <a:noFill/>
                </a:ln>
                <a:solidFill>
                  <a:srgbClr val="203864"/>
                </a:solidFill>
                <a:effectLst/>
                <a:uFillTx/>
                <a:latin typeface="Trebuchet MS"/>
                <a:ea typeface="Trebuchet MS"/>
                <a:cs typeface="Trebuchet MS"/>
                <a:sym typeface="Trebuchet MS"/>
              </a:rPr>
              <a:t>Angiology</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2018</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16"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Cardiale lokalisatie van lymfoom</a:t>
            </a:r>
            <a:endParaRPr sz="3600" dirty="0">
              <a:solidFill>
                <a:srgbClr val="FF6600"/>
              </a:solidFill>
            </a:endParaRPr>
          </a:p>
        </p:txBody>
      </p:sp>
      <p:graphicFrame>
        <p:nvGraphicFramePr>
          <p:cNvPr id="3" name="Tabel 2"/>
          <p:cNvGraphicFramePr>
            <a:graphicFrameLocks noGrp="1"/>
          </p:cNvGraphicFramePr>
          <p:nvPr>
            <p:extLst>
              <p:ext uri="{D42A27DB-BD31-4B8C-83A1-F6EECF244321}">
                <p14:modId xmlns:p14="http://schemas.microsoft.com/office/powerpoint/2010/main" val="1169197319"/>
              </p:ext>
            </p:extLst>
          </p:nvPr>
        </p:nvGraphicFramePr>
        <p:xfrm>
          <a:off x="780587" y="2688269"/>
          <a:ext cx="10612245" cy="2396686"/>
        </p:xfrm>
        <a:graphic>
          <a:graphicData uri="http://schemas.openxmlformats.org/drawingml/2006/table">
            <a:tbl>
              <a:tblPr firstRow="1" bandRow="1">
                <a:tableStyleId>{284E427A-3D55-4303-BF80-6455036E1DE7}</a:tableStyleId>
              </a:tblPr>
              <a:tblGrid>
                <a:gridCol w="3066587">
                  <a:extLst>
                    <a:ext uri="{9D8B030D-6E8A-4147-A177-3AD203B41FA5}">
                      <a16:colId xmlns:a16="http://schemas.microsoft.com/office/drawing/2014/main" val="2824010976"/>
                    </a:ext>
                  </a:extLst>
                </a:gridCol>
                <a:gridCol w="1951464">
                  <a:extLst>
                    <a:ext uri="{9D8B030D-6E8A-4147-A177-3AD203B41FA5}">
                      <a16:colId xmlns:a16="http://schemas.microsoft.com/office/drawing/2014/main" val="2481986012"/>
                    </a:ext>
                  </a:extLst>
                </a:gridCol>
                <a:gridCol w="1973766">
                  <a:extLst>
                    <a:ext uri="{9D8B030D-6E8A-4147-A177-3AD203B41FA5}">
                      <a16:colId xmlns:a16="http://schemas.microsoft.com/office/drawing/2014/main" val="3099577374"/>
                    </a:ext>
                  </a:extLst>
                </a:gridCol>
                <a:gridCol w="1761892">
                  <a:extLst>
                    <a:ext uri="{9D8B030D-6E8A-4147-A177-3AD203B41FA5}">
                      <a16:colId xmlns:a16="http://schemas.microsoft.com/office/drawing/2014/main" val="1517858945"/>
                    </a:ext>
                  </a:extLst>
                </a:gridCol>
                <a:gridCol w="1858536">
                  <a:extLst>
                    <a:ext uri="{9D8B030D-6E8A-4147-A177-3AD203B41FA5}">
                      <a16:colId xmlns:a16="http://schemas.microsoft.com/office/drawing/2014/main" val="1950624607"/>
                    </a:ext>
                  </a:extLst>
                </a:gridCol>
              </a:tblGrid>
              <a:tr h="436721">
                <a:tc>
                  <a:txBody>
                    <a:bodyPr/>
                    <a:lstStyle/>
                    <a:p>
                      <a:r>
                        <a:rPr lang="nl-NL" sz="1800" dirty="0" smtClean="0"/>
                        <a:t>groeipatroon</a:t>
                      </a:r>
                      <a:endParaRPr lang="nl-NL" sz="1800" dirty="0"/>
                    </a:p>
                  </a:txBody>
                  <a:tcPr/>
                </a:tc>
                <a:tc>
                  <a:txBody>
                    <a:bodyPr/>
                    <a:lstStyle/>
                    <a:p>
                      <a:r>
                        <a:rPr lang="nl-NL" sz="1800" dirty="0" smtClean="0"/>
                        <a:t>B-</a:t>
                      </a:r>
                      <a:r>
                        <a:rPr lang="nl-NL" sz="1800" baseline="0" dirty="0" smtClean="0"/>
                        <a:t> cel lymfoom</a:t>
                      </a:r>
                      <a:endParaRPr lang="nl-NL" sz="1800" dirty="0"/>
                    </a:p>
                  </a:txBody>
                  <a:tcPr/>
                </a:tc>
                <a:tc>
                  <a:txBody>
                    <a:bodyPr/>
                    <a:lstStyle/>
                    <a:p>
                      <a:r>
                        <a:rPr lang="nl-NL" sz="1800" dirty="0" smtClean="0"/>
                        <a:t>T-cel lymfoom</a:t>
                      </a:r>
                      <a:endParaRPr lang="nl-NL" sz="1800" dirty="0"/>
                    </a:p>
                  </a:txBody>
                  <a:tcPr/>
                </a:tc>
                <a:tc>
                  <a:txBody>
                    <a:bodyPr/>
                    <a:lstStyle/>
                    <a:p>
                      <a:r>
                        <a:rPr lang="nl-NL" sz="1800" dirty="0" smtClean="0"/>
                        <a:t>leukemie</a:t>
                      </a:r>
                      <a:endParaRPr lang="nl-NL" sz="1800" dirty="0"/>
                    </a:p>
                  </a:txBody>
                  <a:tcPr/>
                </a:tc>
                <a:tc>
                  <a:txBody>
                    <a:bodyPr/>
                    <a:lstStyle/>
                    <a:p>
                      <a:r>
                        <a:rPr lang="nl-NL" sz="1800" dirty="0" err="1" smtClean="0"/>
                        <a:t>plasmacytoom</a:t>
                      </a:r>
                      <a:endParaRPr lang="nl-NL" sz="1800" dirty="0"/>
                    </a:p>
                  </a:txBody>
                  <a:tcPr/>
                </a:tc>
                <a:extLst>
                  <a:ext uri="{0D108BD9-81ED-4DB2-BD59-A6C34878D82A}">
                    <a16:rowId xmlns:a16="http://schemas.microsoft.com/office/drawing/2014/main" val="1692498555"/>
                  </a:ext>
                </a:extLst>
              </a:tr>
              <a:tr h="666424">
                <a:tc>
                  <a:txBody>
                    <a:bodyPr/>
                    <a:lstStyle/>
                    <a:p>
                      <a:r>
                        <a:rPr lang="nl-NL" sz="1800" dirty="0" smtClean="0">
                          <a:solidFill>
                            <a:srgbClr val="002060"/>
                          </a:solidFill>
                        </a:rPr>
                        <a:t>Geïsoleerde pericardiale lokalisatie</a:t>
                      </a:r>
                      <a:endParaRPr lang="nl-NL" sz="1800" dirty="0">
                        <a:solidFill>
                          <a:srgbClr val="002060"/>
                        </a:solidFill>
                      </a:endParaRPr>
                    </a:p>
                  </a:txBody>
                  <a:tcPr>
                    <a:solidFill>
                      <a:schemeClr val="bg1"/>
                    </a:solidFill>
                  </a:tcPr>
                </a:tc>
                <a:tc>
                  <a:txBody>
                    <a:bodyPr/>
                    <a:lstStyle/>
                    <a:p>
                      <a:r>
                        <a:rPr lang="nl-NL" sz="1800" dirty="0" smtClean="0"/>
                        <a:t>27 (7,2%)</a:t>
                      </a:r>
                      <a:endParaRPr lang="nl-NL" sz="1800" dirty="0"/>
                    </a:p>
                  </a:txBody>
                  <a:tcPr>
                    <a:solidFill>
                      <a:schemeClr val="bg1"/>
                    </a:solidFill>
                  </a:tcPr>
                </a:tc>
                <a:tc>
                  <a:txBody>
                    <a:bodyPr/>
                    <a:lstStyle/>
                    <a:p>
                      <a:r>
                        <a:rPr lang="nl-NL" sz="1800" dirty="0" smtClean="0"/>
                        <a:t>11 (17,7%)</a:t>
                      </a:r>
                      <a:endParaRPr lang="nl-NL" sz="1800" dirty="0"/>
                    </a:p>
                  </a:txBody>
                  <a:tcPr>
                    <a:solidFill>
                      <a:schemeClr val="bg1"/>
                    </a:solidFill>
                  </a:tcPr>
                </a:tc>
                <a:tc>
                  <a:txBody>
                    <a:bodyPr/>
                    <a:lstStyle/>
                    <a:p>
                      <a:r>
                        <a:rPr lang="nl-NL" sz="1800" dirty="0" smtClean="0"/>
                        <a:t>5 (31,2%)</a:t>
                      </a:r>
                      <a:endParaRPr lang="nl-NL" sz="1800" dirty="0"/>
                    </a:p>
                  </a:txBody>
                  <a:tcPr>
                    <a:solidFill>
                      <a:schemeClr val="bg1"/>
                    </a:solidFill>
                  </a:tcPr>
                </a:tc>
                <a:tc>
                  <a:txBody>
                    <a:bodyPr/>
                    <a:lstStyle/>
                    <a:p>
                      <a:r>
                        <a:rPr lang="nl-NL" sz="1800" dirty="0" smtClean="0"/>
                        <a:t>14 (37,8%)</a:t>
                      </a:r>
                      <a:endParaRPr lang="nl-NL" sz="1800" dirty="0"/>
                    </a:p>
                  </a:txBody>
                  <a:tcPr>
                    <a:solidFill>
                      <a:schemeClr val="bg1"/>
                    </a:solidFill>
                  </a:tcPr>
                </a:tc>
                <a:extLst>
                  <a:ext uri="{0D108BD9-81ED-4DB2-BD59-A6C34878D82A}">
                    <a16:rowId xmlns:a16="http://schemas.microsoft.com/office/drawing/2014/main" val="1047805671"/>
                  </a:ext>
                </a:extLst>
              </a:tr>
              <a:tr h="646770">
                <a:tc>
                  <a:txBody>
                    <a:bodyPr/>
                    <a:lstStyle/>
                    <a:p>
                      <a:r>
                        <a:rPr lang="nl-NL" sz="1800" dirty="0" err="1" smtClean="0">
                          <a:solidFill>
                            <a:srgbClr val="002060"/>
                          </a:solidFill>
                        </a:rPr>
                        <a:t>Intraluminale</a:t>
                      </a:r>
                      <a:r>
                        <a:rPr lang="nl-NL" sz="1800" dirty="0" smtClean="0">
                          <a:solidFill>
                            <a:srgbClr val="002060"/>
                          </a:solidFill>
                        </a:rPr>
                        <a:t> massa</a:t>
                      </a:r>
                      <a:endParaRPr lang="nl-NL" sz="1800" dirty="0">
                        <a:solidFill>
                          <a:srgbClr val="002060"/>
                        </a:solidFill>
                      </a:endParaRPr>
                    </a:p>
                  </a:txBody>
                  <a:tcPr>
                    <a:solidFill>
                      <a:schemeClr val="bg1"/>
                    </a:solidFill>
                  </a:tcPr>
                </a:tc>
                <a:tc>
                  <a:txBody>
                    <a:bodyPr/>
                    <a:lstStyle/>
                    <a:p>
                      <a:r>
                        <a:rPr lang="nl-NL" sz="1800" dirty="0" smtClean="0"/>
                        <a:t>207 (55,2%)</a:t>
                      </a:r>
                      <a:endParaRPr lang="nl-NL" sz="1800" dirty="0"/>
                    </a:p>
                  </a:txBody>
                  <a:tcPr>
                    <a:solidFill>
                      <a:schemeClr val="bg1"/>
                    </a:solidFill>
                  </a:tcPr>
                </a:tc>
                <a:tc>
                  <a:txBody>
                    <a:bodyPr/>
                    <a:lstStyle/>
                    <a:p>
                      <a:r>
                        <a:rPr lang="nl-NL" sz="1800" dirty="0" smtClean="0"/>
                        <a:t>11 (17,7%)</a:t>
                      </a:r>
                      <a:endParaRPr lang="nl-NL" sz="1800" dirty="0"/>
                    </a:p>
                  </a:txBody>
                  <a:tcPr>
                    <a:solidFill>
                      <a:schemeClr val="bg1"/>
                    </a:solidFill>
                  </a:tcPr>
                </a:tc>
                <a:tc>
                  <a:txBody>
                    <a:bodyPr/>
                    <a:lstStyle/>
                    <a:p>
                      <a:r>
                        <a:rPr lang="nl-NL" sz="1800" dirty="0" smtClean="0"/>
                        <a:t>3 (18,7%)</a:t>
                      </a:r>
                      <a:endParaRPr lang="nl-NL" sz="1800" dirty="0"/>
                    </a:p>
                  </a:txBody>
                  <a:tcPr>
                    <a:solidFill>
                      <a:schemeClr val="bg1"/>
                    </a:solidFill>
                  </a:tcPr>
                </a:tc>
                <a:tc>
                  <a:txBody>
                    <a:bodyPr/>
                    <a:lstStyle/>
                    <a:p>
                      <a:r>
                        <a:rPr lang="nl-NL" sz="1800" dirty="0" smtClean="0"/>
                        <a:t>14 (37,8%)</a:t>
                      </a:r>
                      <a:endParaRPr lang="nl-NL" sz="1800" dirty="0"/>
                    </a:p>
                  </a:txBody>
                  <a:tcPr>
                    <a:solidFill>
                      <a:schemeClr val="bg1"/>
                    </a:solidFill>
                  </a:tcPr>
                </a:tc>
                <a:extLst>
                  <a:ext uri="{0D108BD9-81ED-4DB2-BD59-A6C34878D82A}">
                    <a16:rowId xmlns:a16="http://schemas.microsoft.com/office/drawing/2014/main" val="1182476274"/>
                  </a:ext>
                </a:extLst>
              </a:tr>
              <a:tr h="646771">
                <a:tc>
                  <a:txBody>
                    <a:bodyPr/>
                    <a:lstStyle/>
                    <a:p>
                      <a:r>
                        <a:rPr lang="nl-NL" sz="1800" dirty="0" smtClean="0">
                          <a:solidFill>
                            <a:srgbClr val="002060"/>
                          </a:solidFill>
                        </a:rPr>
                        <a:t>Wand infiltratie</a:t>
                      </a:r>
                      <a:endParaRPr lang="nl-NL" sz="1800" dirty="0">
                        <a:solidFill>
                          <a:srgbClr val="002060"/>
                        </a:solidFill>
                      </a:endParaRPr>
                    </a:p>
                  </a:txBody>
                  <a:tcPr>
                    <a:solidFill>
                      <a:schemeClr val="bg1"/>
                    </a:solidFill>
                  </a:tcPr>
                </a:tc>
                <a:tc>
                  <a:txBody>
                    <a:bodyPr/>
                    <a:lstStyle/>
                    <a:p>
                      <a:r>
                        <a:rPr lang="nl-NL" sz="1800" dirty="0" smtClean="0"/>
                        <a:t>141 (37,6%)</a:t>
                      </a:r>
                      <a:endParaRPr lang="nl-NL" sz="1800" dirty="0"/>
                    </a:p>
                  </a:txBody>
                  <a:tcPr>
                    <a:solidFill>
                      <a:schemeClr val="bg1"/>
                    </a:solidFill>
                  </a:tcPr>
                </a:tc>
                <a:tc>
                  <a:txBody>
                    <a:bodyPr/>
                    <a:lstStyle/>
                    <a:p>
                      <a:r>
                        <a:rPr lang="nl-NL" sz="1800" dirty="0" smtClean="0"/>
                        <a:t>40 (64,5%)</a:t>
                      </a:r>
                      <a:endParaRPr lang="nl-NL" sz="1800" dirty="0"/>
                    </a:p>
                  </a:txBody>
                  <a:tcPr>
                    <a:solidFill>
                      <a:schemeClr val="bg1"/>
                    </a:solidFill>
                  </a:tcPr>
                </a:tc>
                <a:tc>
                  <a:txBody>
                    <a:bodyPr/>
                    <a:lstStyle/>
                    <a:p>
                      <a:r>
                        <a:rPr lang="nl-NL" sz="1800" dirty="0" smtClean="0"/>
                        <a:t>8 (50%)</a:t>
                      </a:r>
                      <a:endParaRPr lang="nl-NL" sz="1800" dirty="0"/>
                    </a:p>
                  </a:txBody>
                  <a:tcPr>
                    <a:solidFill>
                      <a:schemeClr val="bg1"/>
                    </a:solidFill>
                  </a:tcPr>
                </a:tc>
                <a:tc>
                  <a:txBody>
                    <a:bodyPr/>
                    <a:lstStyle/>
                    <a:p>
                      <a:r>
                        <a:rPr lang="nl-NL" sz="1800" dirty="0" smtClean="0"/>
                        <a:t>9 (24,3%)</a:t>
                      </a:r>
                      <a:endParaRPr lang="nl-NL" sz="1800" dirty="0"/>
                    </a:p>
                  </a:txBody>
                  <a:tcPr>
                    <a:solidFill>
                      <a:schemeClr val="bg1"/>
                    </a:solidFill>
                  </a:tcPr>
                </a:tc>
                <a:extLst>
                  <a:ext uri="{0D108BD9-81ED-4DB2-BD59-A6C34878D82A}">
                    <a16:rowId xmlns:a16="http://schemas.microsoft.com/office/drawing/2014/main" val="3661143306"/>
                  </a:ext>
                </a:extLst>
              </a:tr>
            </a:tbl>
          </a:graphicData>
        </a:graphic>
      </p:graphicFrame>
    </p:spTree>
    <p:extLst>
      <p:ext uri="{BB962C8B-B14F-4D97-AF65-F5344CB8AC3E}">
        <p14:creationId xmlns:p14="http://schemas.microsoft.com/office/powerpoint/2010/main" val="1285697395"/>
      </p:ext>
    </p:extLst>
  </p:cSld>
  <p:clrMapOvr>
    <a:masterClrMapping/>
  </p:clrMapOvr>
  <p:transition spd="med"/>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pic>
        <p:nvPicPr>
          <p:cNvPr id="3" name="Afbeelding 2"/>
          <p:cNvPicPr>
            <a:picLocks noChangeAspect="1"/>
          </p:cNvPicPr>
          <p:nvPr/>
        </p:nvPicPr>
        <p:blipFill rotWithShape="1">
          <a:blip r:embed="rId4"/>
          <a:srcRect l="7222" t="21735" r="53055" b="6920"/>
          <a:stretch/>
        </p:blipFill>
        <p:spPr>
          <a:xfrm>
            <a:off x="1254998" y="1553270"/>
            <a:ext cx="9144000" cy="5132355"/>
          </a:xfrm>
          <a:prstGeom prst="rect">
            <a:avLst/>
          </a:prstGeom>
        </p:spPr>
      </p:pic>
      <p:sp>
        <p:nvSpPr>
          <p:cNvPr id="15" name="Tekstvak 14"/>
          <p:cNvSpPr txBox="1"/>
          <p:nvPr/>
        </p:nvSpPr>
        <p:spPr>
          <a:xfrm>
            <a:off x="10524447" y="6488670"/>
            <a:ext cx="1650450"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nl-NL" sz="1000" dirty="0" err="1" smtClean="0">
                <a:solidFill>
                  <a:srgbClr val="203864"/>
                </a:solidFill>
              </a:rPr>
              <a:t>Petrich</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et al. </a:t>
            </a:r>
            <a:r>
              <a:rPr lang="nl-NL" sz="1000" dirty="0" smtClean="0">
                <a:solidFill>
                  <a:srgbClr val="203864"/>
                </a:solidFill>
              </a:rPr>
              <a:t>Cancer</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2011</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17" name="Tekstvak 16"/>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8"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Symptomen bij presentatie</a:t>
            </a:r>
            <a:endParaRPr sz="3600" dirty="0">
              <a:solidFill>
                <a:srgbClr val="FF6600"/>
              </a:solidFill>
            </a:endParaRPr>
          </a:p>
        </p:txBody>
      </p:sp>
      <p:sp>
        <p:nvSpPr>
          <p:cNvPr id="20" name="Rechthoek 19"/>
          <p:cNvSpPr/>
          <p:nvPr/>
        </p:nvSpPr>
        <p:spPr>
          <a:xfrm>
            <a:off x="1559861" y="3168300"/>
            <a:ext cx="3442445" cy="209596"/>
          </a:xfrm>
          <a:prstGeom prst="rect">
            <a:avLst/>
          </a:prstGeom>
          <a:noFill/>
          <a:ln w="25400" cap="flat" cmpd="sng" algn="ctr">
            <a:solidFill>
              <a:srgbClr val="FF6600"/>
            </a:solidFill>
            <a:prstDash val="solid"/>
            <a:roun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21" name="Rechthoek 20"/>
          <p:cNvSpPr/>
          <p:nvPr/>
        </p:nvSpPr>
        <p:spPr>
          <a:xfrm>
            <a:off x="1559861" y="3377896"/>
            <a:ext cx="3442446" cy="209596"/>
          </a:xfrm>
          <a:prstGeom prst="rect">
            <a:avLst/>
          </a:prstGeom>
          <a:noFill/>
          <a:ln w="25400" cap="flat" cmpd="sng" algn="ctr">
            <a:solidFill>
              <a:srgbClr val="FF6600"/>
            </a:solidFill>
            <a:prstDash val="solid"/>
            <a:roun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22" name="Rechthoek 21"/>
          <p:cNvSpPr/>
          <p:nvPr/>
        </p:nvSpPr>
        <p:spPr>
          <a:xfrm>
            <a:off x="1559859" y="4014649"/>
            <a:ext cx="3442447" cy="209596"/>
          </a:xfrm>
          <a:prstGeom prst="rect">
            <a:avLst/>
          </a:prstGeom>
          <a:noFill/>
          <a:ln w="25400" cap="flat" cmpd="sng" algn="ctr">
            <a:solidFill>
              <a:srgbClr val="FF6600"/>
            </a:solidFill>
            <a:prstDash val="solid"/>
            <a:round/>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nl-NL"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5" name="Tekstvak 14"/>
          <p:cNvSpPr txBox="1"/>
          <p:nvPr/>
        </p:nvSpPr>
        <p:spPr>
          <a:xfrm>
            <a:off x="10524447" y="6488670"/>
            <a:ext cx="1650450"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nl-NL" sz="1000" dirty="0" err="1" smtClean="0">
                <a:solidFill>
                  <a:srgbClr val="203864"/>
                </a:solidFill>
              </a:rPr>
              <a:t>Petrich</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et al. </a:t>
            </a:r>
            <a:r>
              <a:rPr lang="nl-NL" sz="1000" dirty="0" smtClean="0">
                <a:solidFill>
                  <a:srgbClr val="203864"/>
                </a:solidFill>
              </a:rPr>
              <a:t>Cancer</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2011</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17" name="Tekstvak 16"/>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8"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Ritmeproblematiek</a:t>
            </a:r>
            <a:endParaRPr sz="3600" dirty="0">
              <a:solidFill>
                <a:srgbClr val="FF6600"/>
              </a:solidFill>
            </a:endParaRPr>
          </a:p>
        </p:txBody>
      </p:sp>
      <p:pic>
        <p:nvPicPr>
          <p:cNvPr id="4098" name="Picture 2" descr="https://wol-prod-cdn.literatumonline.com/cms/attachment/17bb4055-7438-4e8b-9446-a0b728943aaa/mfig002.jpg"/>
          <p:cNvPicPr>
            <a:picLocks noChangeAspect="1" noChangeArrowheads="1"/>
          </p:cNvPicPr>
          <p:nvPr/>
        </p:nvPicPr>
        <p:blipFill rotWithShape="1">
          <a:blip r:embed="rId4">
            <a:extLst>
              <a:ext uri="{28A0092B-C50C-407E-A947-70E740481C1C}">
                <a14:useLocalDpi xmlns:a14="http://schemas.microsoft.com/office/drawing/2010/main" val="0"/>
              </a:ext>
            </a:extLst>
          </a:blip>
          <a:srcRect l="48834" t="50043"/>
          <a:stretch/>
        </p:blipFill>
        <p:spPr bwMode="auto">
          <a:xfrm>
            <a:off x="472334" y="2296161"/>
            <a:ext cx="5937928" cy="4028855"/>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p:cNvSpPr txBox="1">
            <a:spLocks noGrp="1"/>
          </p:cNvSpPr>
          <p:nvPr>
            <p:ph type="body" sz="half" idx="1"/>
          </p:nvPr>
        </p:nvSpPr>
        <p:spPr>
          <a:xfrm>
            <a:off x="7057015" y="2390869"/>
            <a:ext cx="5007541" cy="4073032"/>
          </a:xfrm>
          <a:prstGeom prst="rect">
            <a:avLst/>
          </a:prstGeom>
        </p:spPr>
        <p:txBody>
          <a:bodyPr>
            <a:normAutofit/>
          </a:bodyPr>
          <a:lstStyle/>
          <a:p>
            <a:pPr>
              <a:buNone/>
            </a:pPr>
            <a:r>
              <a:rPr lang="nl-NL" sz="1800" dirty="0" err="1" smtClean="0">
                <a:solidFill>
                  <a:schemeClr val="accent1">
                    <a:lumMod val="50000"/>
                  </a:schemeClr>
                </a:solidFill>
              </a:rPr>
              <a:t>Pubmed</a:t>
            </a:r>
            <a:r>
              <a:rPr lang="nl-NL" sz="1800" dirty="0" smtClean="0">
                <a:solidFill>
                  <a:schemeClr val="accent1">
                    <a:lumMod val="50000"/>
                  </a:schemeClr>
                </a:solidFill>
              </a:rPr>
              <a:t> search: </a:t>
            </a:r>
            <a:r>
              <a:rPr lang="nl-NL" sz="1800" dirty="0" err="1" smtClean="0">
                <a:solidFill>
                  <a:schemeClr val="accent1">
                    <a:lumMod val="50000"/>
                  </a:schemeClr>
                </a:solidFill>
              </a:rPr>
              <a:t>cardiac</a:t>
            </a:r>
            <a:r>
              <a:rPr lang="nl-NL" sz="1800" dirty="0" smtClean="0">
                <a:solidFill>
                  <a:schemeClr val="accent1">
                    <a:lumMod val="50000"/>
                  </a:schemeClr>
                </a:solidFill>
              </a:rPr>
              <a:t> </a:t>
            </a:r>
            <a:r>
              <a:rPr lang="nl-NL" sz="1800" dirty="0" err="1" smtClean="0">
                <a:solidFill>
                  <a:schemeClr val="accent1">
                    <a:lumMod val="50000"/>
                  </a:schemeClr>
                </a:solidFill>
              </a:rPr>
              <a:t>lymphoma</a:t>
            </a:r>
            <a:r>
              <a:rPr lang="nl-NL" sz="1800" dirty="0" smtClean="0">
                <a:solidFill>
                  <a:schemeClr val="accent1">
                    <a:lumMod val="50000"/>
                  </a:schemeClr>
                </a:solidFill>
              </a:rPr>
              <a:t> AND </a:t>
            </a:r>
            <a:r>
              <a:rPr lang="nl-NL" sz="1800" dirty="0" err="1" smtClean="0">
                <a:solidFill>
                  <a:schemeClr val="accent1">
                    <a:lumMod val="50000"/>
                  </a:schemeClr>
                </a:solidFill>
              </a:rPr>
              <a:t>arrhythmia</a:t>
            </a:r>
            <a:endParaRPr lang="nl-NL" sz="1800" dirty="0" smtClean="0">
              <a:solidFill>
                <a:schemeClr val="accent1">
                  <a:lumMod val="50000"/>
                </a:schemeClr>
              </a:solidFill>
            </a:endParaRPr>
          </a:p>
          <a:p>
            <a:pPr>
              <a:buNone/>
            </a:pPr>
            <a:r>
              <a:rPr lang="nl-NL" sz="1800" dirty="0" smtClean="0">
                <a:solidFill>
                  <a:schemeClr val="accent1">
                    <a:lumMod val="50000"/>
                  </a:schemeClr>
                </a:solidFill>
              </a:rPr>
              <a:t>Laatste 10 jaar, </a:t>
            </a:r>
            <a:r>
              <a:rPr lang="nl-NL" sz="1800" dirty="0" err="1" smtClean="0">
                <a:solidFill>
                  <a:schemeClr val="accent1">
                    <a:lumMod val="50000"/>
                  </a:schemeClr>
                </a:solidFill>
              </a:rPr>
              <a:t>engels</a:t>
            </a:r>
            <a:endParaRPr lang="nl-NL" sz="1800" dirty="0">
              <a:solidFill>
                <a:schemeClr val="accent1">
                  <a:lumMod val="50000"/>
                </a:schemeClr>
              </a:solidFill>
            </a:endParaRPr>
          </a:p>
          <a:p>
            <a:pPr>
              <a:buFont typeface="Wingdings" panose="05000000000000000000" pitchFamily="2" charset="2"/>
              <a:buChar char="à"/>
            </a:pPr>
            <a:r>
              <a:rPr lang="nl-NL" sz="1800" dirty="0" smtClean="0">
                <a:solidFill>
                  <a:schemeClr val="accent1">
                    <a:lumMod val="50000"/>
                  </a:schemeClr>
                </a:solidFill>
                <a:sym typeface="Wingdings" panose="05000000000000000000" pitchFamily="2" charset="2"/>
              </a:rPr>
              <a:t>100 hits, 32 </a:t>
            </a:r>
            <a:r>
              <a:rPr lang="nl-NL" sz="1800" dirty="0" smtClean="0">
                <a:solidFill>
                  <a:schemeClr val="accent1">
                    <a:lumMod val="50000"/>
                  </a:schemeClr>
                </a:solidFill>
                <a:sym typeface="Wingdings" panose="05000000000000000000" pitchFamily="2" charset="2"/>
              </a:rPr>
              <a:t>relevante </a:t>
            </a:r>
            <a:r>
              <a:rPr lang="nl-NL" sz="1800" dirty="0" smtClean="0">
                <a:solidFill>
                  <a:schemeClr val="accent1">
                    <a:lumMod val="50000"/>
                  </a:schemeClr>
                </a:solidFill>
                <a:sym typeface="Wingdings" panose="05000000000000000000" pitchFamily="2" charset="2"/>
              </a:rPr>
              <a:t>case </a:t>
            </a:r>
            <a:r>
              <a:rPr lang="nl-NL" sz="1800" dirty="0" err="1" smtClean="0">
                <a:solidFill>
                  <a:schemeClr val="accent1">
                    <a:lumMod val="50000"/>
                  </a:schemeClr>
                </a:solidFill>
                <a:sym typeface="Wingdings" panose="05000000000000000000" pitchFamily="2" charset="2"/>
              </a:rPr>
              <a:t>reports</a:t>
            </a:r>
            <a:endParaRPr lang="nl-NL" sz="1800" dirty="0" smtClean="0">
              <a:solidFill>
                <a:schemeClr val="accent1">
                  <a:lumMod val="50000"/>
                </a:schemeClr>
              </a:solidFill>
              <a:sym typeface="Wingdings" panose="05000000000000000000" pitchFamily="2" charset="2"/>
            </a:endParaRPr>
          </a:p>
          <a:p>
            <a:pPr marL="0" indent="0">
              <a:buNone/>
            </a:pPr>
            <a:endParaRPr lang="nl-NL" sz="1800" dirty="0">
              <a:solidFill>
                <a:schemeClr val="accent1">
                  <a:lumMod val="50000"/>
                </a:schemeClr>
              </a:solidFill>
              <a:sym typeface="Wingdings" panose="05000000000000000000" pitchFamily="2" charset="2"/>
            </a:endParaRPr>
          </a:p>
          <a:p>
            <a:pPr>
              <a:buFontTx/>
              <a:buChar char="-"/>
            </a:pPr>
            <a:r>
              <a:rPr lang="nl-NL" sz="1800" dirty="0" smtClean="0">
                <a:solidFill>
                  <a:schemeClr val="accent1">
                    <a:lumMod val="50000"/>
                  </a:schemeClr>
                </a:solidFill>
                <a:sym typeface="Wingdings" panose="05000000000000000000" pitchFamily="2" charset="2"/>
              </a:rPr>
              <a:t>Ritmeproblematiek kan ook ontstaan tijdens chemotherapie</a:t>
            </a:r>
            <a:r>
              <a:rPr lang="nl-NL" sz="1800" dirty="0" smtClean="0">
                <a:solidFill>
                  <a:schemeClr val="accent1">
                    <a:lumMod val="50000"/>
                  </a:schemeClr>
                </a:solidFill>
                <a:sym typeface="Wingdings" panose="05000000000000000000" pitchFamily="2" charset="2"/>
              </a:rPr>
              <a:t> </a:t>
            </a:r>
          </a:p>
          <a:p>
            <a:pPr>
              <a:buFontTx/>
              <a:buChar char="-"/>
            </a:pPr>
            <a:r>
              <a:rPr lang="nl-NL" sz="1800" dirty="0" smtClean="0">
                <a:solidFill>
                  <a:schemeClr val="accent1">
                    <a:lumMod val="50000"/>
                  </a:schemeClr>
                </a:solidFill>
                <a:sym typeface="Wingdings" panose="05000000000000000000" pitchFamily="2" charset="2"/>
              </a:rPr>
              <a:t>Meeste ritmeproblematiek verdwijnt ook vlot na start chemotherapie (geen permanente </a:t>
            </a:r>
            <a:r>
              <a:rPr lang="nl-NL" sz="1800" dirty="0" smtClean="0">
                <a:solidFill>
                  <a:schemeClr val="accent1">
                    <a:lumMod val="50000"/>
                  </a:schemeClr>
                </a:solidFill>
                <a:sym typeface="Wingdings" panose="05000000000000000000" pitchFamily="2" charset="2"/>
              </a:rPr>
              <a:t>pacemaker </a:t>
            </a:r>
            <a:r>
              <a:rPr lang="nl-NL" sz="1800" dirty="0" smtClean="0">
                <a:solidFill>
                  <a:schemeClr val="accent1">
                    <a:lumMod val="50000"/>
                  </a:schemeClr>
                </a:solidFill>
                <a:sym typeface="Wingdings" panose="05000000000000000000" pitchFamily="2" charset="2"/>
              </a:rPr>
              <a:t>plaatsen</a:t>
            </a:r>
            <a:r>
              <a:rPr lang="nl-NL" sz="1800" dirty="0" smtClean="0">
                <a:solidFill>
                  <a:schemeClr val="accent1">
                    <a:lumMod val="50000"/>
                  </a:schemeClr>
                </a:solidFill>
                <a:sym typeface="Wingdings" panose="05000000000000000000" pitchFamily="2" charset="2"/>
              </a:rPr>
              <a:t>)</a:t>
            </a:r>
            <a:endParaRPr lang="nl-NL" sz="1800" dirty="0" smtClean="0">
              <a:solidFill>
                <a:schemeClr val="accent1">
                  <a:lumMod val="50000"/>
                </a:schemeClr>
              </a:solidFill>
              <a:sym typeface="Wingdings" panose="05000000000000000000" pitchFamily="2" charset="2"/>
            </a:endParaRPr>
          </a:p>
          <a:p>
            <a:pPr>
              <a:buFontTx/>
              <a:buChar char="-"/>
            </a:pPr>
            <a:endParaRPr lang="nl-NL" sz="1600" dirty="0" smtClean="0">
              <a:solidFill>
                <a:schemeClr val="accent1">
                  <a:lumMod val="50000"/>
                </a:schemeClr>
              </a:solidFill>
              <a:sym typeface="Wingdings" panose="05000000000000000000" pitchFamily="2" charset="2"/>
            </a:endParaRPr>
          </a:p>
          <a:p>
            <a:pPr>
              <a:buFontTx/>
              <a:buChar char="-"/>
            </a:pPr>
            <a:endParaRPr sz="1600" dirty="0">
              <a:solidFill>
                <a:schemeClr val="accent1">
                  <a:lumMod val="50000"/>
                </a:schemeClr>
              </a:solidFill>
            </a:endParaRPr>
          </a:p>
        </p:txBody>
      </p:sp>
    </p:spTree>
    <p:extLst>
      <p:ext uri="{BB962C8B-B14F-4D97-AF65-F5344CB8AC3E}">
        <p14:creationId xmlns:p14="http://schemas.microsoft.com/office/powerpoint/2010/main" val="343586038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5" name="Tekstvak 14"/>
          <p:cNvSpPr txBox="1"/>
          <p:nvPr/>
        </p:nvSpPr>
        <p:spPr>
          <a:xfrm>
            <a:off x="8821272" y="6488670"/>
            <a:ext cx="3353626"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nl-NL" sz="1000" dirty="0" err="1">
                <a:solidFill>
                  <a:srgbClr val="203864"/>
                </a:solidFill>
              </a:rPr>
              <a:t>Voigt</a:t>
            </a:r>
            <a:r>
              <a:rPr lang="nl-NL" sz="1000" dirty="0">
                <a:solidFill>
                  <a:srgbClr val="203864"/>
                </a:solidFill>
              </a:rPr>
              <a:t> et </a:t>
            </a:r>
            <a:r>
              <a:rPr lang="nl-NL" sz="1000" dirty="0" smtClean="0">
                <a:solidFill>
                  <a:srgbClr val="203864"/>
                </a:solidFill>
              </a:rPr>
              <a:t>al. </a:t>
            </a:r>
            <a:r>
              <a:rPr lang="nl-NL" sz="1000" dirty="0" err="1" smtClean="0">
                <a:solidFill>
                  <a:srgbClr val="203864"/>
                </a:solidFill>
              </a:rPr>
              <a:t>Angiology</a:t>
            </a:r>
            <a:r>
              <a:rPr lang="nl-NL" sz="1000" dirty="0" smtClean="0">
                <a:solidFill>
                  <a:srgbClr val="203864"/>
                </a:solidFill>
              </a:rPr>
              <a:t>, 2018 </a:t>
            </a:r>
            <a:r>
              <a:rPr lang="nl-NL" sz="1000" dirty="0" err="1" smtClean="0">
                <a:solidFill>
                  <a:srgbClr val="203864"/>
                </a:solidFill>
              </a:rPr>
              <a:t>Petrich</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et al. </a:t>
            </a:r>
            <a:r>
              <a:rPr lang="nl-NL" sz="1000" dirty="0" smtClean="0">
                <a:solidFill>
                  <a:srgbClr val="203864"/>
                </a:solidFill>
              </a:rPr>
              <a:t>Cancer</a:t>
            </a:r>
            <a:r>
              <a:rPr kumimoji="0" lang="nl-NL" sz="1000" b="0" i="0" u="none" strike="noStrike" cap="none" spc="0" normalizeH="0" dirty="0" smtClean="0">
                <a:ln>
                  <a:noFill/>
                </a:ln>
                <a:solidFill>
                  <a:srgbClr val="203864"/>
                </a:solidFill>
                <a:effectLst/>
                <a:uFillTx/>
                <a:latin typeface="Trebuchet MS"/>
                <a:ea typeface="Trebuchet MS"/>
                <a:cs typeface="Trebuchet MS"/>
                <a:sym typeface="Trebuchet MS"/>
              </a:rPr>
              <a:t>, 2011</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
        <p:nvSpPr>
          <p:cNvPr id="17" name="Tekstvak 16"/>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8"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Hartfalen en LV betrokkenheid</a:t>
            </a:r>
            <a:endParaRPr sz="3600" dirty="0">
              <a:solidFill>
                <a:srgbClr val="FF6600"/>
              </a:solidFill>
            </a:endParaRPr>
          </a:p>
        </p:txBody>
      </p:sp>
      <p:pic>
        <p:nvPicPr>
          <p:cNvPr id="4098" name="Picture 2" descr="https://wol-prod-cdn.literatumonline.com/cms/attachment/17bb4055-7438-4e8b-9446-a0b728943aaa/mfig002.jpg"/>
          <p:cNvPicPr>
            <a:picLocks noChangeAspect="1" noChangeArrowheads="1"/>
          </p:cNvPicPr>
          <p:nvPr/>
        </p:nvPicPr>
        <p:blipFill rotWithShape="1">
          <a:blip r:embed="rId4">
            <a:extLst>
              <a:ext uri="{28A0092B-C50C-407E-A947-70E740481C1C}">
                <a14:useLocalDpi xmlns:a14="http://schemas.microsoft.com/office/drawing/2010/main" val="0"/>
              </a:ext>
            </a:extLst>
          </a:blip>
          <a:srcRect l="-367" t="45703" r="50123" b="-1018"/>
          <a:stretch/>
        </p:blipFill>
        <p:spPr bwMode="auto">
          <a:xfrm>
            <a:off x="6893545" y="2979868"/>
            <a:ext cx="4316721" cy="30336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icture 4"/>
          <p:cNvPicPr>
            <a:picLocks noChangeAspect="1"/>
          </p:cNvPicPr>
          <p:nvPr/>
        </p:nvPicPr>
        <p:blipFill rotWithShape="1">
          <a:blip r:embed="rId5">
            <a:extLst/>
          </a:blip>
          <a:srcRect b="49959"/>
          <a:stretch/>
        </p:blipFill>
        <p:spPr>
          <a:xfrm>
            <a:off x="781724" y="2184366"/>
            <a:ext cx="5449128" cy="2932055"/>
          </a:xfrm>
          <a:prstGeom prst="rect">
            <a:avLst/>
          </a:prstGeom>
          <a:ln w="12700">
            <a:miter lim="400000"/>
          </a:ln>
        </p:spPr>
      </p:pic>
      <p:sp>
        <p:nvSpPr>
          <p:cNvPr id="3" name="Tekstvak 2"/>
          <p:cNvSpPr txBox="1"/>
          <p:nvPr/>
        </p:nvSpPr>
        <p:spPr>
          <a:xfrm>
            <a:off x="2259106" y="5226431"/>
            <a:ext cx="1123062" cy="369330"/>
          </a:xfrm>
          <a:prstGeom prst="rect">
            <a:avLst/>
          </a:prstGeom>
          <a:noFill/>
          <a:ln w="12700" cap="flat">
            <a:solidFill>
              <a:srgbClr val="E5761B"/>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800" b="1" i="1" u="none" strike="noStrike" cap="none" spc="0" normalizeH="0" baseline="0" dirty="0" smtClean="0">
                <a:ln>
                  <a:noFill/>
                </a:ln>
                <a:solidFill>
                  <a:srgbClr val="002060"/>
                </a:solidFill>
                <a:effectLst/>
                <a:uFillTx/>
                <a:latin typeface="Trebuchet MS"/>
                <a:ea typeface="Trebuchet MS"/>
                <a:cs typeface="Trebuchet MS"/>
                <a:sym typeface="Trebuchet MS"/>
              </a:rPr>
              <a:t>hartfalen</a:t>
            </a:r>
            <a:endParaRPr kumimoji="0" lang="nl-NL" sz="1800" b="1" i="1" u="none" strike="noStrike" cap="none" spc="0" normalizeH="0" baseline="0" dirty="0">
              <a:ln>
                <a:noFill/>
              </a:ln>
              <a:solidFill>
                <a:srgbClr val="002060"/>
              </a:solidFill>
              <a:effectLst/>
              <a:uFillTx/>
              <a:latin typeface="Trebuchet MS"/>
              <a:ea typeface="Trebuchet MS"/>
              <a:cs typeface="Trebuchet MS"/>
              <a:sym typeface="Trebuchet MS"/>
            </a:endParaRPr>
          </a:p>
        </p:txBody>
      </p:sp>
      <p:sp>
        <p:nvSpPr>
          <p:cNvPr id="11" name="Tekstvak 10"/>
          <p:cNvSpPr txBox="1"/>
          <p:nvPr/>
        </p:nvSpPr>
        <p:spPr>
          <a:xfrm>
            <a:off x="8607831" y="2247127"/>
            <a:ext cx="2012728" cy="369330"/>
          </a:xfrm>
          <a:prstGeom prst="rect">
            <a:avLst/>
          </a:prstGeom>
          <a:noFill/>
          <a:ln w="127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800" b="1" i="1" u="none" strike="noStrike" cap="none" spc="0" normalizeH="0" baseline="0" dirty="0" smtClean="0">
                <a:ln>
                  <a:noFill/>
                </a:ln>
                <a:solidFill>
                  <a:srgbClr val="002060"/>
                </a:solidFill>
                <a:effectLst/>
                <a:uFillTx/>
                <a:latin typeface="Trebuchet MS"/>
                <a:ea typeface="Trebuchet MS"/>
                <a:cs typeface="Trebuchet MS"/>
                <a:sym typeface="Trebuchet MS"/>
              </a:rPr>
              <a:t>LV</a:t>
            </a:r>
            <a:r>
              <a:rPr kumimoji="0" lang="nl-NL" sz="1800" b="1" i="1" u="none" strike="noStrike" cap="none" spc="0" normalizeH="0" dirty="0" smtClean="0">
                <a:ln>
                  <a:noFill/>
                </a:ln>
                <a:solidFill>
                  <a:srgbClr val="002060"/>
                </a:solidFill>
                <a:effectLst/>
                <a:uFillTx/>
                <a:latin typeface="Trebuchet MS"/>
                <a:ea typeface="Trebuchet MS"/>
                <a:cs typeface="Trebuchet MS"/>
                <a:sym typeface="Trebuchet MS"/>
              </a:rPr>
              <a:t> betrokkenheid</a:t>
            </a:r>
            <a:endParaRPr kumimoji="0" lang="nl-NL" sz="1800" b="1" i="1" u="none" strike="noStrike" cap="none" spc="0" normalizeH="0" baseline="0" dirty="0">
              <a:ln>
                <a:noFill/>
              </a:ln>
              <a:solidFill>
                <a:srgbClr val="002060"/>
              </a:solidFill>
              <a:effectLst/>
              <a:uFillTx/>
              <a:latin typeface="Trebuchet MS"/>
              <a:ea typeface="Trebuchet MS"/>
              <a:cs typeface="Trebuchet MS"/>
              <a:sym typeface="Trebuchet MS"/>
            </a:endParaRPr>
          </a:p>
        </p:txBody>
      </p:sp>
    </p:spTree>
    <p:extLst>
      <p:ext uri="{BB962C8B-B14F-4D97-AF65-F5344CB8AC3E}">
        <p14:creationId xmlns:p14="http://schemas.microsoft.com/office/powerpoint/2010/main" val="1101175859"/>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7" name="Tekstvak 16"/>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8"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Conclusies</a:t>
            </a:r>
            <a:endParaRPr sz="3600" dirty="0">
              <a:solidFill>
                <a:srgbClr val="FF6600"/>
              </a:solidFill>
            </a:endParaRPr>
          </a:p>
        </p:txBody>
      </p:sp>
      <p:sp>
        <p:nvSpPr>
          <p:cNvPr id="9" name="Tijdelijke aanduiding voor inhoud 2"/>
          <p:cNvSpPr txBox="1">
            <a:spLocks/>
          </p:cNvSpPr>
          <p:nvPr/>
        </p:nvSpPr>
        <p:spPr>
          <a:xfrm>
            <a:off x="824299" y="1650999"/>
            <a:ext cx="9067028" cy="508401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lIns="65020" tIns="65020" rIns="65020" bIns="65020">
            <a:normAutofit/>
          </a:bodyPr>
          <a:lstStyle/>
          <a:p>
            <a:pPr marL="342900" indent="-342900" defTabSz="914306" hangingPunct="1">
              <a:spcBef>
                <a:spcPts val="700"/>
              </a:spcBef>
              <a:buSzPct val="50000"/>
              <a:buFont typeface="Wingdings" panose="05000000000000000000" pitchFamily="2" charset="2"/>
              <a:buChar char="q"/>
              <a:defRPr/>
            </a:pPr>
            <a:r>
              <a:rPr lang="nl-NL" sz="2000" dirty="0" smtClean="0">
                <a:solidFill>
                  <a:schemeClr val="accent1">
                    <a:lumMod val="50000"/>
                  </a:schemeClr>
                </a:solidFill>
                <a:latin typeface="+mn-lt"/>
                <a:sym typeface="Calibri"/>
              </a:rPr>
              <a:t>Primair cardiaal lymfoom en secundaire cardiale lokalisatie zijn zeldzaam </a:t>
            </a:r>
          </a:p>
          <a:p>
            <a:pPr marL="342900" indent="-342900" defTabSz="914306" hangingPunct="1">
              <a:spcBef>
                <a:spcPts val="700"/>
              </a:spcBef>
              <a:buSzPct val="50000"/>
              <a:buFont typeface="Wingdings" panose="05000000000000000000" pitchFamily="2" charset="2"/>
              <a:buChar char="q"/>
              <a:defRPr/>
            </a:pPr>
            <a:r>
              <a:rPr lang="nl-NL" sz="2000" dirty="0" smtClean="0">
                <a:solidFill>
                  <a:schemeClr val="accent1">
                    <a:lumMod val="50000"/>
                  </a:schemeClr>
                </a:solidFill>
                <a:latin typeface="+mn-lt"/>
                <a:sym typeface="Calibri"/>
              </a:rPr>
              <a:t>‘</a:t>
            </a:r>
            <a:r>
              <a:rPr lang="nl-NL" sz="2000" dirty="0" err="1" smtClean="0">
                <a:solidFill>
                  <a:schemeClr val="accent1">
                    <a:lumMod val="50000"/>
                  </a:schemeClr>
                </a:solidFill>
                <a:latin typeface="+mn-lt"/>
                <a:sym typeface="Calibri"/>
              </a:rPr>
              <a:t>Evidence</a:t>
            </a:r>
            <a:r>
              <a:rPr lang="nl-NL" sz="2000" dirty="0">
                <a:solidFill>
                  <a:schemeClr val="accent1">
                    <a:lumMod val="50000"/>
                  </a:schemeClr>
                </a:solidFill>
                <a:latin typeface="+mn-lt"/>
                <a:sym typeface="Calibri"/>
              </a:rPr>
              <a:t>’ is </a:t>
            </a:r>
            <a:r>
              <a:rPr lang="nl-NL" sz="2000" dirty="0" smtClean="0">
                <a:solidFill>
                  <a:schemeClr val="accent1">
                    <a:lumMod val="50000"/>
                  </a:schemeClr>
                </a:solidFill>
                <a:latin typeface="+mn-lt"/>
                <a:sym typeface="Calibri"/>
              </a:rPr>
              <a:t>gebaseerd op case </a:t>
            </a:r>
            <a:r>
              <a:rPr lang="nl-NL" sz="2000" dirty="0" err="1" smtClean="0">
                <a:solidFill>
                  <a:schemeClr val="accent1">
                    <a:lumMod val="50000"/>
                  </a:schemeClr>
                </a:solidFill>
                <a:latin typeface="+mn-lt"/>
                <a:sym typeface="Calibri"/>
              </a:rPr>
              <a:t>reports</a:t>
            </a:r>
            <a:r>
              <a:rPr lang="nl-NL" sz="2000" dirty="0" smtClean="0">
                <a:solidFill>
                  <a:schemeClr val="accent1">
                    <a:lumMod val="50000"/>
                  </a:schemeClr>
                </a:solidFill>
                <a:latin typeface="+mn-lt"/>
                <a:sym typeface="Calibri"/>
              </a:rPr>
              <a:t> en </a:t>
            </a:r>
            <a:r>
              <a:rPr lang="nl-NL" sz="2000" dirty="0">
                <a:solidFill>
                  <a:schemeClr val="accent1">
                    <a:lumMod val="50000"/>
                  </a:schemeClr>
                </a:solidFill>
                <a:latin typeface="+mn-lt"/>
                <a:sym typeface="Calibri"/>
              </a:rPr>
              <a:t>case </a:t>
            </a:r>
            <a:r>
              <a:rPr lang="nl-NL" sz="2000" dirty="0" smtClean="0">
                <a:solidFill>
                  <a:schemeClr val="accent1">
                    <a:lumMod val="50000"/>
                  </a:schemeClr>
                </a:solidFill>
                <a:latin typeface="+mn-lt"/>
                <a:sym typeface="Calibri"/>
              </a:rPr>
              <a:t>series</a:t>
            </a:r>
          </a:p>
          <a:p>
            <a:pPr defTabSz="914306" hangingPunct="1">
              <a:spcBef>
                <a:spcPts val="700"/>
              </a:spcBef>
              <a:buSzPct val="50000"/>
              <a:defRPr/>
            </a:pPr>
            <a:endParaRPr lang="nl-NL" sz="2000" dirty="0" smtClean="0">
              <a:solidFill>
                <a:schemeClr val="accent1">
                  <a:lumMod val="50000"/>
                </a:schemeClr>
              </a:solidFill>
              <a:latin typeface="+mn-lt"/>
              <a:sym typeface="Calibri"/>
            </a:endParaRPr>
          </a:p>
          <a:p>
            <a:pPr marL="342900" indent="-342900" defTabSz="914306" hangingPunct="1">
              <a:spcBef>
                <a:spcPts val="700"/>
              </a:spcBef>
              <a:buSzPct val="50000"/>
              <a:buFont typeface="Wingdings" panose="05000000000000000000" pitchFamily="2" charset="2"/>
              <a:buChar char="q"/>
              <a:defRPr/>
            </a:pPr>
            <a:r>
              <a:rPr lang="nl-NL" sz="2000" noProof="0" dirty="0" smtClean="0">
                <a:solidFill>
                  <a:schemeClr val="accent1">
                    <a:lumMod val="50000"/>
                  </a:schemeClr>
                </a:solidFill>
                <a:latin typeface="+mn-lt"/>
                <a:ea typeface="+mn-ea"/>
                <a:cs typeface="+mn-cs"/>
                <a:sym typeface="Calibri"/>
              </a:rPr>
              <a:t>DLBLC komt het meest voor</a:t>
            </a:r>
          </a:p>
          <a:p>
            <a:pPr marL="342900" marR="0" lvl="0" indent="-342900" algn="l" defTabSz="914306" rtl="0" eaLnBrk="1" fontAlgn="auto" latinLnBrk="0" hangingPunct="1">
              <a:lnSpc>
                <a:spcPct val="100000"/>
              </a:lnSpc>
              <a:spcBef>
                <a:spcPts val="700"/>
              </a:spcBef>
              <a:spcAft>
                <a:spcPts val="0"/>
              </a:spcAft>
              <a:buClrTx/>
              <a:buSzPct val="50000"/>
              <a:buFont typeface="Wingdings" panose="05000000000000000000" pitchFamily="2" charset="2"/>
              <a:buChar char="q"/>
              <a:tabLst/>
              <a:defRPr/>
            </a:pPr>
            <a:r>
              <a:rPr lang="nl-NL" sz="2000" dirty="0" smtClean="0">
                <a:solidFill>
                  <a:schemeClr val="accent1">
                    <a:lumMod val="50000"/>
                  </a:schemeClr>
                </a:solidFill>
                <a:latin typeface="+mn-lt"/>
                <a:ea typeface="+mn-ea"/>
                <a:cs typeface="+mn-cs"/>
                <a:sym typeface="Calibri"/>
              </a:rPr>
              <a:t>Lokalisatie vooral in het rechter atrium/ ventrikel</a:t>
            </a:r>
          </a:p>
          <a:p>
            <a:pPr marL="342900" marR="0" lvl="0" indent="-342900" algn="l" defTabSz="914306" rtl="0" eaLnBrk="1" fontAlgn="auto" latinLnBrk="0" hangingPunct="1">
              <a:lnSpc>
                <a:spcPct val="100000"/>
              </a:lnSpc>
              <a:spcBef>
                <a:spcPts val="700"/>
              </a:spcBef>
              <a:spcAft>
                <a:spcPts val="0"/>
              </a:spcAft>
              <a:buClrTx/>
              <a:buSzPct val="50000"/>
              <a:buFont typeface="Wingdings" panose="05000000000000000000" pitchFamily="2" charset="2"/>
              <a:buChar char="q"/>
              <a:tabLst/>
              <a:defRPr/>
            </a:pPr>
            <a:r>
              <a:rPr lang="nl-NL" sz="2000" dirty="0" smtClean="0">
                <a:solidFill>
                  <a:schemeClr val="accent1">
                    <a:lumMod val="50000"/>
                  </a:schemeClr>
                </a:solidFill>
                <a:latin typeface="+mn-lt"/>
                <a:ea typeface="+mn-ea"/>
                <a:cs typeface="+mn-cs"/>
                <a:sym typeface="Calibri"/>
              </a:rPr>
              <a:t>Vaak niet-specifieke symptomen  </a:t>
            </a:r>
            <a:r>
              <a:rPr lang="nl-NL" sz="2000" dirty="0" smtClean="0">
                <a:solidFill>
                  <a:schemeClr val="accent1">
                    <a:lumMod val="50000"/>
                  </a:schemeClr>
                </a:solidFill>
                <a:latin typeface="+mn-lt"/>
                <a:ea typeface="+mn-ea"/>
                <a:cs typeface="+mn-cs"/>
                <a:sym typeface="Wingdings" panose="05000000000000000000" pitchFamily="2" charset="2"/>
              </a:rPr>
              <a:t> slechte prognose</a:t>
            </a:r>
          </a:p>
          <a:p>
            <a:pPr marL="342900" marR="0" lvl="0" indent="-342900" algn="l" defTabSz="914306" rtl="0" eaLnBrk="1" fontAlgn="auto" latinLnBrk="0" hangingPunct="1">
              <a:lnSpc>
                <a:spcPct val="100000"/>
              </a:lnSpc>
              <a:spcBef>
                <a:spcPts val="700"/>
              </a:spcBef>
              <a:spcAft>
                <a:spcPts val="0"/>
              </a:spcAft>
              <a:buClrTx/>
              <a:buSzPct val="50000"/>
              <a:buFont typeface="Wingdings" panose="05000000000000000000" pitchFamily="2" charset="2"/>
              <a:buChar char="q"/>
              <a:tabLst/>
              <a:defRPr/>
            </a:pPr>
            <a:r>
              <a:rPr lang="nl-NL" sz="2000" dirty="0" smtClean="0">
                <a:solidFill>
                  <a:schemeClr val="accent1">
                    <a:lumMod val="50000"/>
                  </a:schemeClr>
                </a:solidFill>
                <a:latin typeface="+mn-lt"/>
                <a:ea typeface="+mn-ea"/>
                <a:cs typeface="+mn-cs"/>
                <a:sym typeface="Wingdings" panose="05000000000000000000" pitchFamily="2" charset="2"/>
              </a:rPr>
              <a:t>Kan leiden tot ritmeproblematiek, hartfalen, pericard effusie </a:t>
            </a:r>
            <a:r>
              <a:rPr lang="nl-NL" sz="2000" dirty="0" err="1" smtClean="0">
                <a:solidFill>
                  <a:schemeClr val="accent1">
                    <a:lumMod val="50000"/>
                  </a:schemeClr>
                </a:solidFill>
                <a:latin typeface="+mn-lt"/>
                <a:ea typeface="+mn-ea"/>
                <a:cs typeface="+mn-cs"/>
                <a:sym typeface="Wingdings" panose="05000000000000000000" pitchFamily="2" charset="2"/>
              </a:rPr>
              <a:t>enz</a:t>
            </a:r>
            <a:endParaRPr lang="nl-NL" sz="2000" dirty="0" smtClean="0">
              <a:solidFill>
                <a:schemeClr val="accent1">
                  <a:lumMod val="50000"/>
                </a:schemeClr>
              </a:solidFill>
              <a:latin typeface="+mn-lt"/>
              <a:ea typeface="+mn-ea"/>
              <a:cs typeface="+mn-cs"/>
              <a:sym typeface="Calibri"/>
            </a:endParaRPr>
          </a:p>
          <a:p>
            <a:pPr marR="0" lvl="0" algn="l" defTabSz="914306" rtl="0" eaLnBrk="1" fontAlgn="auto" latinLnBrk="0" hangingPunct="1">
              <a:lnSpc>
                <a:spcPct val="100000"/>
              </a:lnSpc>
              <a:spcBef>
                <a:spcPts val="700"/>
              </a:spcBef>
              <a:spcAft>
                <a:spcPts val="0"/>
              </a:spcAft>
              <a:buClrTx/>
              <a:buSzPct val="100000"/>
              <a:tabLst/>
              <a:defRPr/>
            </a:pPr>
            <a:endParaRPr lang="nl-NL" sz="2000" noProof="0" dirty="0" smtClean="0">
              <a:solidFill>
                <a:schemeClr val="accent1">
                  <a:lumMod val="50000"/>
                </a:schemeClr>
              </a:solidFill>
              <a:latin typeface="+mn-lt"/>
              <a:ea typeface="+mn-ea"/>
              <a:cs typeface="+mn-cs"/>
              <a:sym typeface="Calibri"/>
            </a:endParaRPr>
          </a:p>
          <a:p>
            <a:pPr marR="0" lvl="0" algn="l" defTabSz="914306" rtl="0" eaLnBrk="1" fontAlgn="auto" latinLnBrk="0" hangingPunct="1">
              <a:lnSpc>
                <a:spcPct val="100000"/>
              </a:lnSpc>
              <a:spcBef>
                <a:spcPts val="700"/>
              </a:spcBef>
              <a:spcAft>
                <a:spcPts val="0"/>
              </a:spcAft>
              <a:buClrTx/>
              <a:buSzPct val="100000"/>
              <a:tabLst/>
              <a:defRPr/>
            </a:pPr>
            <a:r>
              <a:rPr lang="nl-NL" sz="2000" dirty="0" smtClean="0">
                <a:solidFill>
                  <a:schemeClr val="accent1">
                    <a:lumMod val="50000"/>
                  </a:schemeClr>
                </a:solidFill>
                <a:latin typeface="+mn-lt"/>
                <a:ea typeface="+mn-ea"/>
                <a:cs typeface="+mn-cs"/>
                <a:sym typeface="Wingdings" panose="05000000000000000000" pitchFamily="2" charset="2"/>
              </a:rPr>
              <a:t> </a:t>
            </a:r>
            <a:r>
              <a:rPr lang="nl-NL" sz="2000" dirty="0" smtClean="0">
                <a:solidFill>
                  <a:schemeClr val="accent1">
                    <a:lumMod val="50000"/>
                  </a:schemeClr>
                </a:solidFill>
                <a:latin typeface="+mn-lt"/>
                <a:ea typeface="+mn-ea"/>
                <a:cs typeface="+mn-cs"/>
                <a:sym typeface="Calibri"/>
              </a:rPr>
              <a:t>Er zijn geen richtlijnen wat betreft cardiale bewaking</a:t>
            </a:r>
          </a:p>
          <a:p>
            <a:pPr marL="342900" marR="0" lvl="0" indent="-342900" algn="l" defTabSz="914306" rtl="0" eaLnBrk="1" fontAlgn="auto" latinLnBrk="0" hangingPunct="1">
              <a:lnSpc>
                <a:spcPct val="100000"/>
              </a:lnSpc>
              <a:spcBef>
                <a:spcPts val="700"/>
              </a:spcBef>
              <a:spcAft>
                <a:spcPts val="0"/>
              </a:spcAft>
              <a:buClrTx/>
              <a:buSzPct val="100000"/>
              <a:buFont typeface="Arial" panose="020B0604020202020204" pitchFamily="34" charset="0"/>
              <a:buChar char="•"/>
              <a:tabLst/>
              <a:defRPr/>
            </a:pPr>
            <a:endParaRPr lang="nl-NL" sz="2000" dirty="0">
              <a:solidFill>
                <a:schemeClr val="accent1">
                  <a:lumMod val="50000"/>
                </a:schemeClr>
              </a:solidFill>
              <a:latin typeface="+mn-lt"/>
              <a:ea typeface="+mn-ea"/>
              <a:cs typeface="+mn-cs"/>
              <a:sym typeface="Calibri"/>
            </a:endParaRPr>
          </a:p>
          <a:p>
            <a:pPr marL="342900" marR="0" lvl="0" indent="-342900" algn="l" defTabSz="914306" rtl="0" eaLnBrk="1" fontAlgn="auto" latinLnBrk="0" hangingPunct="1">
              <a:lnSpc>
                <a:spcPct val="100000"/>
              </a:lnSpc>
              <a:spcBef>
                <a:spcPts val="700"/>
              </a:spcBef>
              <a:spcAft>
                <a:spcPts val="0"/>
              </a:spcAft>
              <a:buClrTx/>
              <a:buSzPct val="100000"/>
              <a:buFont typeface="Arial" panose="020B0604020202020204" pitchFamily="34" charset="0"/>
              <a:buChar char="•"/>
              <a:tabLst/>
              <a:defRPr/>
            </a:pPr>
            <a:endParaRPr lang="nl-NL" sz="2000" dirty="0" smtClean="0">
              <a:solidFill>
                <a:schemeClr val="accent1">
                  <a:lumMod val="50000"/>
                </a:schemeClr>
              </a:solidFill>
              <a:latin typeface="+mn-lt"/>
              <a:ea typeface="+mn-ea"/>
              <a:cs typeface="+mn-cs"/>
              <a:sym typeface="Calibri"/>
            </a:endParaRPr>
          </a:p>
          <a:p>
            <a:pPr marR="0" lvl="0" algn="l" defTabSz="410751" rtl="0" eaLnBrk="1" fontAlgn="auto" latinLnBrk="0" hangingPunct="0">
              <a:lnSpc>
                <a:spcPct val="100000"/>
              </a:lnSpc>
              <a:spcBef>
                <a:spcPts val="0"/>
              </a:spcBef>
              <a:spcAft>
                <a:spcPts val="0"/>
              </a:spcAft>
              <a:buClrTx/>
              <a:buSzPct val="100000"/>
              <a:tabLst/>
              <a:defRPr/>
            </a:pPr>
            <a:endParaRPr kumimoji="0" lang="nl-NL" sz="2109" b="0" i="0" u="none" strike="noStrike" kern="0" cap="none" spc="0" normalizeH="0" baseline="0" noProof="0" dirty="0" smtClean="0">
              <a:ln>
                <a:noFill/>
              </a:ln>
              <a:solidFill>
                <a:schemeClr val="accent1">
                  <a:lumMod val="50000"/>
                </a:schemeClr>
              </a:solidFill>
              <a:effectLst/>
              <a:uLnTx/>
              <a:uFillTx/>
              <a:latin typeface="+mn-lt"/>
              <a:ea typeface="+mn-ea"/>
              <a:cs typeface="Arial" panose="020B0604020202020204" pitchFamily="34" charset="0"/>
              <a:sym typeface="Calibri"/>
            </a:endParaRPr>
          </a:p>
          <a:p>
            <a:pPr marL="0" marR="0" lvl="0" indent="0" algn="l" defTabSz="914306" rtl="0" eaLnBrk="1" fontAlgn="auto" latinLnBrk="0" hangingPunct="1">
              <a:lnSpc>
                <a:spcPct val="100000"/>
              </a:lnSpc>
              <a:spcBef>
                <a:spcPts val="700"/>
              </a:spcBef>
              <a:spcAft>
                <a:spcPts val="0"/>
              </a:spcAft>
              <a:buClrTx/>
              <a:buSzPct val="100000"/>
              <a:buFont typeface="Arial"/>
              <a:buNone/>
              <a:tabLst/>
              <a:defRPr/>
            </a:pPr>
            <a:endParaRPr kumimoji="0" lang="nl-NL" sz="3200" b="0" i="0" u="none" strike="noStrike" kern="0" cap="none" spc="0" normalizeH="0" baseline="0" noProof="0" dirty="0">
              <a:ln>
                <a:noFill/>
              </a:ln>
              <a:solidFill>
                <a:schemeClr val="accent1">
                  <a:lumMod val="50000"/>
                </a:schemeClr>
              </a:solidFill>
              <a:effectLst/>
              <a:uLnTx/>
              <a:uFillTx/>
              <a:latin typeface="+mn-lt"/>
              <a:ea typeface="+mn-ea"/>
              <a:cs typeface="+mn-cs"/>
              <a:sym typeface="Calibri"/>
            </a:endParaRPr>
          </a:p>
        </p:txBody>
      </p:sp>
    </p:spTree>
    <p:extLst>
      <p:ext uri="{BB962C8B-B14F-4D97-AF65-F5344CB8AC3E}">
        <p14:creationId xmlns:p14="http://schemas.microsoft.com/office/powerpoint/2010/main" val="1162220913"/>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1" name="Tekstvak 10"/>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2"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Diagnostische </a:t>
            </a:r>
            <a:r>
              <a:rPr lang="nl-NL" sz="3600" dirty="0" err="1" smtClean="0">
                <a:solidFill>
                  <a:srgbClr val="FF6600"/>
                </a:solidFill>
              </a:rPr>
              <a:t>work</a:t>
            </a:r>
            <a:r>
              <a:rPr lang="nl-NL" sz="3600" dirty="0" smtClean="0">
                <a:solidFill>
                  <a:srgbClr val="FF6600"/>
                </a:solidFill>
              </a:rPr>
              <a:t>-up</a:t>
            </a:r>
            <a:endParaRPr sz="3600" dirty="0">
              <a:solidFill>
                <a:srgbClr val="FF6600"/>
              </a:solidFill>
            </a:endParaRPr>
          </a:p>
        </p:txBody>
      </p:sp>
      <p:pic>
        <p:nvPicPr>
          <p:cNvPr id="3076" name="Picture 4" descr="'You have an irregular, catchy heartbeat.'"/>
          <p:cNvPicPr>
            <a:picLocks noChangeAspect="1" noChangeArrowheads="1"/>
          </p:cNvPicPr>
          <p:nvPr/>
        </p:nvPicPr>
        <p:blipFill rotWithShape="1">
          <a:blip r:embed="rId4">
            <a:extLst>
              <a:ext uri="{28A0092B-C50C-407E-A947-70E740481C1C}">
                <a14:useLocalDpi xmlns:a14="http://schemas.microsoft.com/office/drawing/2010/main" val="0"/>
              </a:ext>
            </a:extLst>
          </a:blip>
          <a:srcRect t="86115" r="13102" b="5437"/>
          <a:stretch/>
        </p:blipFill>
        <p:spPr bwMode="auto">
          <a:xfrm>
            <a:off x="7114087" y="5781717"/>
            <a:ext cx="4301064" cy="40666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You have an irregular, catchy heartbeat.'"/>
          <p:cNvPicPr>
            <a:picLocks noChangeAspect="1" noChangeArrowheads="1"/>
          </p:cNvPicPr>
          <p:nvPr/>
        </p:nvPicPr>
        <p:blipFill rotWithShape="1">
          <a:blip r:embed="rId4">
            <a:extLst>
              <a:ext uri="{28A0092B-C50C-407E-A947-70E740481C1C}">
                <a14:useLocalDpi xmlns:a14="http://schemas.microsoft.com/office/drawing/2010/main" val="0"/>
              </a:ext>
            </a:extLst>
          </a:blip>
          <a:srcRect b="42148"/>
          <a:stretch/>
        </p:blipFill>
        <p:spPr bwMode="auto">
          <a:xfrm>
            <a:off x="6651171" y="3212333"/>
            <a:ext cx="4091492" cy="2301928"/>
          </a:xfrm>
          <a:prstGeom prst="rect">
            <a:avLst/>
          </a:prstGeom>
          <a:noFill/>
          <a:extLst>
            <a:ext uri="{909E8E84-426E-40DD-AFC4-6F175D3DCCD1}">
              <a14:hiddenFill xmlns:a14="http://schemas.microsoft.com/office/drawing/2010/main">
                <a:solidFill>
                  <a:srgbClr val="FFFFFF"/>
                </a:solidFill>
              </a14:hiddenFill>
            </a:ext>
          </a:extLst>
        </p:spPr>
      </p:pic>
      <p:sp>
        <p:nvSpPr>
          <p:cNvPr id="19" name="Tijdelijke aanduiding voor inhoud 2"/>
          <p:cNvSpPr txBox="1">
            <a:spLocks noGrp="1"/>
          </p:cNvSpPr>
          <p:nvPr>
            <p:ph type="body" idx="1"/>
          </p:nvPr>
        </p:nvSpPr>
        <p:spPr>
          <a:xfrm>
            <a:off x="801388" y="1685095"/>
            <a:ext cx="10744200" cy="4684506"/>
          </a:xfrm>
          <a:prstGeom prst="rect">
            <a:avLst/>
          </a:prstGeom>
        </p:spPr>
        <p:txBody>
          <a:bodyPr>
            <a:normAutofit/>
          </a:bodyPr>
          <a:lstStyle/>
          <a:p>
            <a:pPr>
              <a:buNone/>
              <a:defRPr sz="2400"/>
            </a:pPr>
            <a:r>
              <a:rPr lang="nl-NL" sz="2000" b="1" dirty="0" smtClean="0">
                <a:solidFill>
                  <a:srgbClr val="203864"/>
                </a:solidFill>
              </a:rPr>
              <a:t>Samenwerking met cardiologie en intensive care unit</a:t>
            </a:r>
          </a:p>
          <a:p>
            <a:pPr>
              <a:buNone/>
              <a:defRPr sz="2400"/>
            </a:pPr>
            <a:endParaRPr lang="nl-NL" sz="2000" b="1" dirty="0">
              <a:solidFill>
                <a:srgbClr val="203864"/>
              </a:solidFill>
            </a:endParaRPr>
          </a:p>
          <a:p>
            <a:pPr>
              <a:buNone/>
              <a:defRPr sz="2400"/>
            </a:pPr>
            <a:r>
              <a:rPr lang="nl-NL" sz="2000" b="1" dirty="0" smtClean="0">
                <a:solidFill>
                  <a:srgbClr val="203864"/>
                </a:solidFill>
              </a:rPr>
              <a:t>Denk aan een cardiaal lymfoom/lokalisatie cardiaal bij:</a:t>
            </a:r>
          </a:p>
          <a:p>
            <a:pPr>
              <a:buFont typeface="Arial" panose="020B0604020202020204" pitchFamily="34" charset="0"/>
              <a:buChar char="•"/>
              <a:defRPr sz="2400"/>
            </a:pPr>
            <a:r>
              <a:rPr lang="nl-NL" sz="1800" dirty="0" smtClean="0">
                <a:solidFill>
                  <a:srgbClr val="203864"/>
                </a:solidFill>
              </a:rPr>
              <a:t>Onverklaarde aritmie/ hartfalen/ pericard effusie</a:t>
            </a:r>
          </a:p>
          <a:p>
            <a:pPr>
              <a:buFont typeface="Arial" panose="020B0604020202020204" pitchFamily="34" charset="0"/>
              <a:buChar char="•"/>
              <a:defRPr sz="2400"/>
            </a:pPr>
            <a:r>
              <a:rPr lang="nl-NL" sz="1800" dirty="0" smtClean="0">
                <a:solidFill>
                  <a:srgbClr val="203864"/>
                </a:solidFill>
              </a:rPr>
              <a:t>Cardiale afwijkingen op (PET) CT bij </a:t>
            </a:r>
            <a:r>
              <a:rPr lang="nl-NL" sz="1800" dirty="0" err="1" smtClean="0">
                <a:solidFill>
                  <a:srgbClr val="203864"/>
                </a:solidFill>
              </a:rPr>
              <a:t>work</a:t>
            </a:r>
            <a:r>
              <a:rPr lang="nl-NL" sz="1800" dirty="0" smtClean="0">
                <a:solidFill>
                  <a:srgbClr val="203864"/>
                </a:solidFill>
              </a:rPr>
              <a:t>-up lymfoom</a:t>
            </a:r>
          </a:p>
          <a:p>
            <a:pPr marL="0" indent="0">
              <a:buNone/>
              <a:defRPr sz="2400"/>
            </a:pPr>
            <a:endParaRPr lang="nl-NL" sz="1600" dirty="0">
              <a:solidFill>
                <a:srgbClr val="203864"/>
              </a:solidFill>
            </a:endParaRPr>
          </a:p>
          <a:p>
            <a:pPr marL="0" indent="0">
              <a:buNone/>
              <a:defRPr sz="2400"/>
            </a:pPr>
            <a:r>
              <a:rPr lang="nl-NL" sz="1800" b="1" dirty="0" err="1" smtClean="0">
                <a:solidFill>
                  <a:srgbClr val="203864"/>
                </a:solidFill>
              </a:rPr>
              <a:t>Work</a:t>
            </a:r>
            <a:r>
              <a:rPr lang="nl-NL" sz="1800" b="1" dirty="0">
                <a:solidFill>
                  <a:srgbClr val="203864"/>
                </a:solidFill>
              </a:rPr>
              <a:t>-</a:t>
            </a:r>
            <a:r>
              <a:rPr lang="nl-NL" sz="1800" b="1" dirty="0" smtClean="0">
                <a:solidFill>
                  <a:srgbClr val="203864"/>
                </a:solidFill>
              </a:rPr>
              <a:t>up</a:t>
            </a:r>
          </a:p>
          <a:p>
            <a:pPr>
              <a:buFont typeface="Arial" panose="020B0604020202020204" pitchFamily="34" charset="0"/>
              <a:buChar char="•"/>
              <a:defRPr sz="2400"/>
            </a:pPr>
            <a:r>
              <a:rPr lang="nl-NL" sz="1800" dirty="0" smtClean="0">
                <a:solidFill>
                  <a:srgbClr val="203864"/>
                </a:solidFill>
              </a:rPr>
              <a:t>ECG</a:t>
            </a:r>
          </a:p>
          <a:p>
            <a:pPr>
              <a:buFont typeface="Arial" panose="020B0604020202020204" pitchFamily="34" charset="0"/>
              <a:buChar char="•"/>
              <a:defRPr sz="2400"/>
            </a:pPr>
            <a:r>
              <a:rPr lang="nl-NL" sz="1800" dirty="0" smtClean="0">
                <a:solidFill>
                  <a:srgbClr val="203864"/>
                </a:solidFill>
              </a:rPr>
              <a:t>TTE (or TEE)</a:t>
            </a:r>
          </a:p>
          <a:p>
            <a:pPr>
              <a:buFont typeface="Arial" panose="020B0604020202020204" pitchFamily="34" charset="0"/>
              <a:buChar char="•"/>
              <a:defRPr sz="2400"/>
            </a:pPr>
            <a:r>
              <a:rPr lang="nl-NL" sz="1800" dirty="0" smtClean="0">
                <a:solidFill>
                  <a:srgbClr val="203864"/>
                </a:solidFill>
              </a:rPr>
              <a:t>MRI hart (or CT </a:t>
            </a:r>
            <a:r>
              <a:rPr lang="nl-NL" sz="1800" dirty="0">
                <a:solidFill>
                  <a:srgbClr val="203864"/>
                </a:solidFill>
              </a:rPr>
              <a:t>h</a:t>
            </a:r>
            <a:r>
              <a:rPr lang="nl-NL" sz="1800" dirty="0" smtClean="0">
                <a:solidFill>
                  <a:srgbClr val="203864"/>
                </a:solidFill>
              </a:rPr>
              <a:t>art)</a:t>
            </a:r>
          </a:p>
          <a:p>
            <a:pPr marL="0" indent="0">
              <a:buNone/>
              <a:defRPr sz="2400"/>
            </a:pPr>
            <a:endParaRPr lang="nl-NL" sz="1600" dirty="0">
              <a:solidFill>
                <a:srgbClr val="203864"/>
              </a:solidFill>
              <a:sym typeface="Wingdings" panose="05000000000000000000" pitchFamily="2" charset="2"/>
            </a:endParaRPr>
          </a:p>
          <a:p>
            <a:pPr marL="0" indent="0">
              <a:buNone/>
              <a:defRPr sz="2400"/>
            </a:pPr>
            <a:endParaRPr lang="nl-NL" sz="1600" b="1" dirty="0" smtClean="0">
              <a:solidFill>
                <a:srgbClr val="203864"/>
              </a:solidFill>
            </a:endParaRPr>
          </a:p>
          <a:p>
            <a:pPr>
              <a:buFont typeface="Arial" panose="020B0604020202020204" pitchFamily="34" charset="0"/>
              <a:buChar char="•"/>
              <a:defRPr sz="2400"/>
            </a:pPr>
            <a:endParaRPr sz="1600" dirty="0" smtClean="0">
              <a:solidFill>
                <a:srgbClr val="203864"/>
              </a:solidFill>
            </a:endParaRPr>
          </a:p>
          <a:p>
            <a:pPr marL="673768" lvl="1" indent="-216568">
              <a:spcBef>
                <a:spcPts val="500"/>
              </a:spcBef>
              <a:buNone/>
              <a:defRPr sz="1900"/>
            </a:pPr>
            <a:endParaRPr sz="1800" dirty="0" smtClean="0"/>
          </a:p>
          <a:p>
            <a:pPr marL="685800" lvl="1" indent="-228600">
              <a:spcBef>
                <a:spcPts val="500"/>
              </a:spcBef>
              <a:buNone/>
              <a:defRPr sz="1900"/>
            </a:pPr>
            <a:endParaRPr lang="nl-NL" sz="2400" dirty="0" smtClean="0"/>
          </a:p>
          <a:p>
            <a:pPr marL="685800" lvl="1" indent="-228600">
              <a:spcBef>
                <a:spcPts val="500"/>
              </a:spcBef>
              <a:defRPr sz="1900"/>
            </a:pPr>
            <a:endParaRPr sz="1800" dirty="0" smtClean="0"/>
          </a:p>
        </p:txBody>
      </p:sp>
    </p:spTree>
    <p:extLst>
      <p:ext uri="{BB962C8B-B14F-4D97-AF65-F5344CB8AC3E}">
        <p14:creationId xmlns:p14="http://schemas.microsoft.com/office/powerpoint/2010/main" val="161997182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1" name="Tekstvak 10"/>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2"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Monitoring/behandeling</a:t>
            </a:r>
            <a:endParaRPr sz="3600" dirty="0">
              <a:solidFill>
                <a:srgbClr val="FF6600"/>
              </a:solidFill>
            </a:endParaRPr>
          </a:p>
        </p:txBody>
      </p:sp>
      <p:sp>
        <p:nvSpPr>
          <p:cNvPr id="19" name="Tijdelijke aanduiding voor inhoud 2"/>
          <p:cNvSpPr txBox="1">
            <a:spLocks noGrp="1"/>
          </p:cNvSpPr>
          <p:nvPr>
            <p:ph type="body" idx="1"/>
          </p:nvPr>
        </p:nvSpPr>
        <p:spPr>
          <a:xfrm>
            <a:off x="801388" y="1685095"/>
            <a:ext cx="10744200" cy="4824562"/>
          </a:xfrm>
          <a:prstGeom prst="rect">
            <a:avLst/>
          </a:prstGeom>
        </p:spPr>
        <p:txBody>
          <a:bodyPr>
            <a:normAutofit/>
          </a:bodyPr>
          <a:lstStyle/>
          <a:p>
            <a:pPr marL="0" indent="0">
              <a:buNone/>
              <a:defRPr sz="2400"/>
            </a:pPr>
            <a:r>
              <a:rPr lang="nl-NL" sz="2000" dirty="0" smtClean="0">
                <a:solidFill>
                  <a:srgbClr val="002060"/>
                </a:solidFill>
              </a:rPr>
              <a:t>Geen additionele/specifieke chemotherapie </a:t>
            </a:r>
            <a:r>
              <a:rPr lang="nl-NL" sz="2000" dirty="0" smtClean="0">
                <a:solidFill>
                  <a:srgbClr val="002060"/>
                </a:solidFill>
                <a:sym typeface="Wingdings" panose="05000000000000000000" pitchFamily="2" charset="2"/>
              </a:rPr>
              <a:t> </a:t>
            </a:r>
            <a:endParaRPr lang="nl-NL" sz="2000" dirty="0" smtClean="0">
              <a:solidFill>
                <a:srgbClr val="002060"/>
              </a:solidFill>
            </a:endParaRPr>
          </a:p>
          <a:p>
            <a:pPr marL="0" indent="0">
              <a:buNone/>
              <a:defRPr sz="2400"/>
            </a:pPr>
            <a:endParaRPr lang="nl-NL" sz="2000" b="1" dirty="0" smtClean="0">
              <a:solidFill>
                <a:srgbClr val="002060"/>
              </a:solidFill>
            </a:endParaRPr>
          </a:p>
          <a:p>
            <a:pPr marL="0" indent="0">
              <a:buNone/>
              <a:defRPr sz="2400"/>
            </a:pPr>
            <a:r>
              <a:rPr lang="nl-NL" sz="2000" b="1" dirty="0" smtClean="0">
                <a:solidFill>
                  <a:srgbClr val="002060"/>
                </a:solidFill>
              </a:rPr>
              <a:t>High risk patiënten </a:t>
            </a:r>
          </a:p>
          <a:p>
            <a:pPr lvl="1">
              <a:buFont typeface="Arial" panose="020B0604020202020204" pitchFamily="34" charset="0"/>
              <a:buChar char="•"/>
            </a:pPr>
            <a:r>
              <a:rPr lang="nl-NL" sz="1800" dirty="0" smtClean="0">
                <a:solidFill>
                  <a:srgbClr val="002060"/>
                </a:solidFill>
              </a:rPr>
              <a:t>presentatie met ventriculaire aritmie (</a:t>
            </a:r>
            <a:r>
              <a:rPr lang="nl-NL" sz="1800" dirty="0" err="1" smtClean="0">
                <a:solidFill>
                  <a:srgbClr val="002060"/>
                </a:solidFill>
              </a:rPr>
              <a:t>NSVTs</a:t>
            </a:r>
            <a:r>
              <a:rPr lang="nl-NL" sz="1800" dirty="0" smtClean="0">
                <a:solidFill>
                  <a:srgbClr val="002060"/>
                </a:solidFill>
              </a:rPr>
              <a:t>, </a:t>
            </a:r>
            <a:r>
              <a:rPr lang="nl-NL" sz="1800" dirty="0" err="1" smtClean="0">
                <a:solidFill>
                  <a:srgbClr val="002060"/>
                </a:solidFill>
              </a:rPr>
              <a:t>VTs</a:t>
            </a:r>
            <a:r>
              <a:rPr lang="nl-NL" sz="1800" dirty="0" smtClean="0">
                <a:solidFill>
                  <a:srgbClr val="002060"/>
                </a:solidFill>
              </a:rPr>
              <a:t>, &gt;1000 </a:t>
            </a:r>
            <a:r>
              <a:rPr lang="nl-NL" sz="1800" dirty="0" err="1" smtClean="0">
                <a:solidFill>
                  <a:srgbClr val="002060"/>
                </a:solidFill>
              </a:rPr>
              <a:t>VESs</a:t>
            </a:r>
            <a:r>
              <a:rPr lang="nl-NL" sz="1800" dirty="0" smtClean="0">
                <a:solidFill>
                  <a:srgbClr val="002060"/>
                </a:solidFill>
              </a:rPr>
              <a:t>/dag)</a:t>
            </a:r>
          </a:p>
          <a:p>
            <a:pPr lvl="1">
              <a:buFont typeface="Arial" panose="020B0604020202020204" pitchFamily="34" charset="0"/>
              <a:buChar char="•"/>
            </a:pPr>
            <a:r>
              <a:rPr lang="nl-NL" sz="1800" dirty="0" smtClean="0">
                <a:solidFill>
                  <a:srgbClr val="002060"/>
                </a:solidFill>
              </a:rPr>
              <a:t>AV blok (</a:t>
            </a:r>
            <a:r>
              <a:rPr lang="nl-NL" sz="1800" dirty="0">
                <a:solidFill>
                  <a:srgbClr val="002060"/>
                </a:solidFill>
              </a:rPr>
              <a:t>2</a:t>
            </a:r>
            <a:r>
              <a:rPr lang="nl-NL" sz="1800" baseline="30000" dirty="0">
                <a:solidFill>
                  <a:srgbClr val="002060"/>
                </a:solidFill>
              </a:rPr>
              <a:t>e</a:t>
            </a:r>
            <a:r>
              <a:rPr lang="nl-NL" sz="1800" dirty="0">
                <a:solidFill>
                  <a:srgbClr val="002060"/>
                </a:solidFill>
              </a:rPr>
              <a:t> en </a:t>
            </a:r>
            <a:r>
              <a:rPr lang="nl-NL" sz="1800" dirty="0" smtClean="0">
                <a:solidFill>
                  <a:srgbClr val="002060"/>
                </a:solidFill>
              </a:rPr>
              <a:t>3</a:t>
            </a:r>
            <a:r>
              <a:rPr lang="nl-NL" sz="1800" baseline="30000" dirty="0" smtClean="0">
                <a:solidFill>
                  <a:srgbClr val="002060"/>
                </a:solidFill>
              </a:rPr>
              <a:t>e</a:t>
            </a:r>
            <a:r>
              <a:rPr lang="nl-NL" sz="1800" dirty="0">
                <a:solidFill>
                  <a:srgbClr val="002060"/>
                </a:solidFill>
              </a:rPr>
              <a:t> </a:t>
            </a:r>
            <a:r>
              <a:rPr lang="nl-NL" sz="1800" dirty="0" err="1" smtClean="0">
                <a:solidFill>
                  <a:srgbClr val="002060"/>
                </a:solidFill>
              </a:rPr>
              <a:t>graads</a:t>
            </a:r>
            <a:r>
              <a:rPr lang="nl-NL" sz="1800" dirty="0" smtClean="0">
                <a:solidFill>
                  <a:srgbClr val="002060"/>
                </a:solidFill>
              </a:rPr>
              <a:t>)</a:t>
            </a:r>
          </a:p>
          <a:p>
            <a:pPr lvl="1">
              <a:buFont typeface="Arial" panose="020B0604020202020204" pitchFamily="34" charset="0"/>
              <a:buChar char="•"/>
            </a:pPr>
            <a:r>
              <a:rPr lang="nl-NL" sz="1800" dirty="0" smtClean="0">
                <a:solidFill>
                  <a:srgbClr val="002060"/>
                </a:solidFill>
              </a:rPr>
              <a:t>Hartfalen (EF &lt;40%)</a:t>
            </a:r>
          </a:p>
          <a:p>
            <a:pPr lvl="1">
              <a:buFont typeface="Arial" panose="020B0604020202020204" pitchFamily="34" charset="0"/>
              <a:buChar char="•"/>
            </a:pPr>
            <a:r>
              <a:rPr lang="nl-NL" sz="1800" dirty="0" smtClean="0">
                <a:solidFill>
                  <a:srgbClr val="002060"/>
                </a:solidFill>
              </a:rPr>
              <a:t>Pericard effusie/</a:t>
            </a:r>
            <a:r>
              <a:rPr lang="nl-NL" sz="1800" dirty="0" err="1" smtClean="0">
                <a:solidFill>
                  <a:srgbClr val="002060"/>
                </a:solidFill>
              </a:rPr>
              <a:t>tamponade</a:t>
            </a:r>
            <a:endParaRPr lang="nl-NL" sz="1800" dirty="0" smtClean="0">
              <a:solidFill>
                <a:srgbClr val="002060"/>
              </a:solidFill>
            </a:endParaRPr>
          </a:p>
          <a:p>
            <a:pPr lvl="1">
              <a:buFont typeface="Arial" panose="020B0604020202020204" pitchFamily="34" charset="0"/>
              <a:buChar char="•"/>
            </a:pPr>
            <a:r>
              <a:rPr lang="nl-NL" sz="1800" dirty="0" smtClean="0">
                <a:solidFill>
                  <a:srgbClr val="002060"/>
                </a:solidFill>
              </a:rPr>
              <a:t>Lymfoom lokalisatie in linker of rechter ventrikel</a:t>
            </a:r>
          </a:p>
          <a:p>
            <a:pPr lvl="1">
              <a:buFont typeface="Arial" panose="020B0604020202020204" pitchFamily="34" charset="0"/>
              <a:buChar char="•"/>
            </a:pPr>
            <a:r>
              <a:rPr lang="nl-NL" sz="1800" dirty="0" smtClean="0">
                <a:solidFill>
                  <a:srgbClr val="002060"/>
                </a:solidFill>
              </a:rPr>
              <a:t>Obstruerende </a:t>
            </a:r>
            <a:r>
              <a:rPr lang="nl-NL" sz="1800" dirty="0" err="1" smtClean="0">
                <a:solidFill>
                  <a:srgbClr val="002060"/>
                </a:solidFill>
              </a:rPr>
              <a:t>intraluminale</a:t>
            </a:r>
            <a:r>
              <a:rPr lang="nl-NL" sz="1800" dirty="0" smtClean="0">
                <a:solidFill>
                  <a:srgbClr val="002060"/>
                </a:solidFill>
              </a:rPr>
              <a:t> massa </a:t>
            </a:r>
            <a:endParaRPr lang="nl-NL" sz="1800" dirty="0" smtClean="0">
              <a:solidFill>
                <a:srgbClr val="002060"/>
              </a:solidFill>
            </a:endParaRPr>
          </a:p>
          <a:p>
            <a:pPr marL="457152" lvl="1" indent="0">
              <a:buNone/>
            </a:pPr>
            <a:endParaRPr lang="nl-NL" sz="1800" b="1" dirty="0">
              <a:solidFill>
                <a:srgbClr val="002060"/>
              </a:solidFill>
            </a:endParaRPr>
          </a:p>
          <a:p>
            <a:pPr>
              <a:buFont typeface="Wingdings" panose="05000000000000000000" pitchFamily="2" charset="2"/>
              <a:buChar char="à"/>
            </a:pPr>
            <a:r>
              <a:rPr lang="nl-NL" sz="1800" b="1" dirty="0" smtClean="0">
                <a:solidFill>
                  <a:srgbClr val="002060"/>
                </a:solidFill>
                <a:sym typeface="Wingdings" panose="05000000000000000000" pitchFamily="2" charset="2"/>
              </a:rPr>
              <a:t>Geef eerste 3 chemokuren onder telemetrische en hemodynamische bewaking. </a:t>
            </a:r>
          </a:p>
          <a:p>
            <a:pPr marL="0" indent="0">
              <a:buNone/>
            </a:pPr>
            <a:r>
              <a:rPr lang="nl-NL" sz="1800" b="1" dirty="0" smtClean="0">
                <a:solidFill>
                  <a:srgbClr val="002060"/>
                </a:solidFill>
                <a:sym typeface="Wingdings" panose="05000000000000000000" pitchFamily="2" charset="2"/>
              </a:rPr>
              <a:t>Na elke cyclus: TTE + ECG ter follow up, na 3 cycli MRI or CT hart herhalen</a:t>
            </a:r>
            <a:r>
              <a:rPr lang="nl-NL" sz="1600" b="1" dirty="0" smtClean="0">
                <a:solidFill>
                  <a:srgbClr val="002060"/>
                </a:solidFill>
                <a:sym typeface="Wingdings" panose="05000000000000000000" pitchFamily="2" charset="2"/>
              </a:rPr>
              <a:t>. </a:t>
            </a:r>
            <a:endParaRPr lang="nl-NL" sz="1600" b="1" dirty="0" smtClean="0">
              <a:solidFill>
                <a:srgbClr val="002060"/>
              </a:solidFill>
            </a:endParaRPr>
          </a:p>
          <a:p>
            <a:pPr marL="16325" indent="0">
              <a:buNone/>
            </a:pPr>
            <a:endParaRPr lang="nl-NL" sz="1600" b="1" dirty="0" smtClean="0">
              <a:solidFill>
                <a:srgbClr val="002060"/>
              </a:solidFill>
            </a:endParaRPr>
          </a:p>
          <a:p>
            <a:pPr marL="0" indent="0">
              <a:buNone/>
              <a:defRPr sz="2400"/>
            </a:pPr>
            <a:endParaRPr sz="1600" dirty="0" smtClean="0">
              <a:solidFill>
                <a:srgbClr val="203864"/>
              </a:solidFill>
            </a:endParaRPr>
          </a:p>
          <a:p>
            <a:pPr marL="673768" lvl="1" indent="-216568">
              <a:spcBef>
                <a:spcPts val="500"/>
              </a:spcBef>
              <a:buNone/>
              <a:defRPr sz="1900"/>
            </a:pPr>
            <a:endParaRPr sz="1800" dirty="0" smtClean="0"/>
          </a:p>
          <a:p>
            <a:pPr marL="685800" lvl="1" indent="-228600">
              <a:spcBef>
                <a:spcPts val="500"/>
              </a:spcBef>
              <a:buNone/>
              <a:defRPr sz="1900"/>
            </a:pPr>
            <a:endParaRPr lang="nl-NL" sz="2400" dirty="0" smtClean="0"/>
          </a:p>
          <a:p>
            <a:pPr marL="685800" lvl="1" indent="-228600">
              <a:spcBef>
                <a:spcPts val="500"/>
              </a:spcBef>
              <a:defRPr sz="1900"/>
            </a:pPr>
            <a:endParaRPr sz="1800" dirty="0" smtClean="0"/>
          </a:p>
        </p:txBody>
      </p:sp>
    </p:spTree>
    <p:extLst>
      <p:ext uri="{BB962C8B-B14F-4D97-AF65-F5344CB8AC3E}">
        <p14:creationId xmlns:p14="http://schemas.microsoft.com/office/powerpoint/2010/main" val="3871905376"/>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1" name="Tekstvak 10"/>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12"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Follow up patiënten</a:t>
            </a:r>
            <a:endParaRPr sz="3600" dirty="0">
              <a:solidFill>
                <a:srgbClr val="FF6600"/>
              </a:solidFill>
            </a:endParaRPr>
          </a:p>
        </p:txBody>
      </p:sp>
      <p:sp>
        <p:nvSpPr>
          <p:cNvPr id="19" name="Tijdelijke aanduiding voor inhoud 2"/>
          <p:cNvSpPr txBox="1">
            <a:spLocks noGrp="1"/>
          </p:cNvSpPr>
          <p:nvPr>
            <p:ph type="body" idx="1"/>
          </p:nvPr>
        </p:nvSpPr>
        <p:spPr>
          <a:xfrm>
            <a:off x="801388" y="1685095"/>
            <a:ext cx="10744200" cy="4684506"/>
          </a:xfrm>
          <a:prstGeom prst="rect">
            <a:avLst/>
          </a:prstGeom>
        </p:spPr>
        <p:txBody>
          <a:bodyPr>
            <a:normAutofit/>
          </a:bodyPr>
          <a:lstStyle/>
          <a:p>
            <a:pPr marL="457200" lvl="1" indent="0">
              <a:spcBef>
                <a:spcPts val="500"/>
              </a:spcBef>
              <a:buNone/>
              <a:defRPr sz="1900"/>
            </a:pPr>
            <a:endParaRPr lang="nl-NL" sz="2000" b="1" dirty="0" smtClean="0">
              <a:solidFill>
                <a:srgbClr val="002060"/>
              </a:solidFill>
            </a:endParaRPr>
          </a:p>
          <a:p>
            <a:pPr marL="457200" lvl="1" indent="0">
              <a:spcBef>
                <a:spcPts val="500"/>
              </a:spcBef>
              <a:buNone/>
              <a:defRPr sz="1900"/>
            </a:pPr>
            <a:r>
              <a:rPr lang="nl-NL" sz="2000" b="1" dirty="0" smtClean="0">
                <a:solidFill>
                  <a:srgbClr val="002060"/>
                </a:solidFill>
              </a:rPr>
              <a:t>Patiënte B</a:t>
            </a:r>
          </a:p>
          <a:p>
            <a:pPr marL="742950" lvl="1" indent="-285750">
              <a:spcBef>
                <a:spcPts val="500"/>
              </a:spcBef>
              <a:buFont typeface="Arial" panose="020B0604020202020204" pitchFamily="34" charset="0"/>
              <a:buChar char="•"/>
              <a:defRPr sz="1900"/>
            </a:pPr>
            <a:r>
              <a:rPr lang="nl-NL" sz="1800" dirty="0" smtClean="0">
                <a:solidFill>
                  <a:srgbClr val="002060"/>
                </a:solidFill>
              </a:rPr>
              <a:t>Heeft 2 cycli DA-EPOCH-R ontvangen</a:t>
            </a:r>
          </a:p>
          <a:p>
            <a:pPr marL="742950" lvl="1" indent="-285750">
              <a:spcBef>
                <a:spcPts val="500"/>
              </a:spcBef>
              <a:buFont typeface="Arial" panose="020B0604020202020204" pitchFamily="34" charset="0"/>
              <a:buChar char="•"/>
              <a:defRPr sz="1900"/>
            </a:pPr>
            <a:r>
              <a:rPr lang="nl-NL" sz="1800" dirty="0" smtClean="0">
                <a:solidFill>
                  <a:srgbClr val="002060"/>
                </a:solidFill>
              </a:rPr>
              <a:t>Geen ritme of hemodynamische problematiek</a:t>
            </a:r>
          </a:p>
          <a:p>
            <a:pPr marL="457200" lvl="1" indent="0">
              <a:spcBef>
                <a:spcPts val="500"/>
              </a:spcBef>
              <a:buNone/>
              <a:defRPr sz="1900"/>
            </a:pPr>
            <a:endParaRPr lang="nl-NL" sz="2000" b="1" dirty="0">
              <a:solidFill>
                <a:srgbClr val="002060"/>
              </a:solidFill>
            </a:endParaRPr>
          </a:p>
          <a:p>
            <a:pPr marL="457200" lvl="1" indent="0">
              <a:spcBef>
                <a:spcPts val="500"/>
              </a:spcBef>
              <a:buNone/>
              <a:defRPr sz="1900"/>
            </a:pPr>
            <a:endParaRPr lang="nl-NL" sz="2000" b="1" dirty="0" smtClean="0">
              <a:solidFill>
                <a:srgbClr val="002060"/>
              </a:solidFill>
            </a:endParaRPr>
          </a:p>
          <a:p>
            <a:pPr marL="457200" lvl="1" indent="0">
              <a:spcBef>
                <a:spcPts val="500"/>
              </a:spcBef>
              <a:buNone/>
              <a:defRPr sz="1900"/>
            </a:pPr>
            <a:r>
              <a:rPr lang="nl-NL" sz="2000" b="1" dirty="0" smtClean="0">
                <a:solidFill>
                  <a:srgbClr val="002060"/>
                </a:solidFill>
              </a:rPr>
              <a:t>Patiënt C</a:t>
            </a:r>
            <a:endParaRPr lang="en-US" dirty="0"/>
          </a:p>
          <a:p>
            <a:pPr marL="742950" lvl="1" indent="-285750">
              <a:spcBef>
                <a:spcPts val="500"/>
              </a:spcBef>
              <a:buFont typeface="Arial" panose="020B0604020202020204" pitchFamily="34" charset="0"/>
              <a:buChar char="•"/>
              <a:defRPr sz="1900"/>
            </a:pPr>
            <a:r>
              <a:rPr lang="en-US" sz="1800" dirty="0" err="1" smtClean="0">
                <a:solidFill>
                  <a:srgbClr val="002060"/>
                </a:solidFill>
              </a:rPr>
              <a:t>Heeft</a:t>
            </a:r>
            <a:r>
              <a:rPr lang="en-US" sz="1800" dirty="0" smtClean="0">
                <a:solidFill>
                  <a:srgbClr val="002060"/>
                </a:solidFill>
              </a:rPr>
              <a:t> R-CODOX-M /R-IVAC/ R-CODOX-M/ R-IVAC </a:t>
            </a:r>
            <a:r>
              <a:rPr lang="en-US" sz="1800" dirty="0" err="1" smtClean="0">
                <a:solidFill>
                  <a:srgbClr val="002060"/>
                </a:solidFill>
              </a:rPr>
              <a:t>kuren</a:t>
            </a:r>
            <a:r>
              <a:rPr lang="en-US" sz="1800" dirty="0" smtClean="0">
                <a:solidFill>
                  <a:srgbClr val="002060"/>
                </a:solidFill>
              </a:rPr>
              <a:t> </a:t>
            </a:r>
            <a:r>
              <a:rPr lang="en-US" sz="1800" dirty="0" err="1" smtClean="0">
                <a:solidFill>
                  <a:srgbClr val="002060"/>
                </a:solidFill>
              </a:rPr>
              <a:t>gehad</a:t>
            </a:r>
            <a:endParaRPr lang="en-US" sz="1800" dirty="0" smtClean="0">
              <a:solidFill>
                <a:srgbClr val="002060"/>
              </a:solidFill>
            </a:endParaRPr>
          </a:p>
          <a:p>
            <a:pPr marL="742950" lvl="1" indent="-285750">
              <a:spcBef>
                <a:spcPts val="500"/>
              </a:spcBef>
              <a:buFont typeface="Arial" panose="020B0604020202020204" pitchFamily="34" charset="0"/>
              <a:buChar char="•"/>
              <a:defRPr sz="1900"/>
            </a:pPr>
            <a:r>
              <a:rPr lang="en-US" sz="1800" dirty="0" err="1" smtClean="0">
                <a:solidFill>
                  <a:srgbClr val="002060"/>
                </a:solidFill>
              </a:rPr>
              <a:t>Geen</a:t>
            </a:r>
            <a:r>
              <a:rPr lang="en-US" sz="1800" dirty="0" smtClean="0">
                <a:solidFill>
                  <a:srgbClr val="002060"/>
                </a:solidFill>
              </a:rPr>
              <a:t> </a:t>
            </a:r>
            <a:r>
              <a:rPr lang="en-US" sz="1800" dirty="0" err="1" smtClean="0">
                <a:solidFill>
                  <a:srgbClr val="002060"/>
                </a:solidFill>
              </a:rPr>
              <a:t>ritme</a:t>
            </a:r>
            <a:r>
              <a:rPr lang="en-US" sz="1800" dirty="0" smtClean="0">
                <a:solidFill>
                  <a:srgbClr val="002060"/>
                </a:solidFill>
              </a:rPr>
              <a:t> of </a:t>
            </a:r>
            <a:r>
              <a:rPr lang="en-US" sz="1800" dirty="0" err="1" smtClean="0">
                <a:solidFill>
                  <a:srgbClr val="002060"/>
                </a:solidFill>
              </a:rPr>
              <a:t>hemodynamische</a:t>
            </a:r>
            <a:r>
              <a:rPr lang="en-US" sz="1800" dirty="0" smtClean="0">
                <a:solidFill>
                  <a:srgbClr val="002060"/>
                </a:solidFill>
              </a:rPr>
              <a:t> </a:t>
            </a:r>
            <a:r>
              <a:rPr lang="en-US" sz="1800" dirty="0" err="1" smtClean="0">
                <a:solidFill>
                  <a:srgbClr val="002060"/>
                </a:solidFill>
              </a:rPr>
              <a:t>problemen</a:t>
            </a:r>
            <a:r>
              <a:rPr lang="en-US" sz="1800" dirty="0" smtClean="0">
                <a:solidFill>
                  <a:srgbClr val="002060"/>
                </a:solidFill>
              </a:rPr>
              <a:t> </a:t>
            </a:r>
            <a:endParaRPr lang="en-US" sz="1800" dirty="0">
              <a:solidFill>
                <a:srgbClr val="002060"/>
              </a:solidFill>
            </a:endParaRPr>
          </a:p>
          <a:p>
            <a:pPr marL="742950" lvl="1" indent="-285750">
              <a:spcBef>
                <a:spcPts val="500"/>
              </a:spcBef>
              <a:buFont typeface="Arial" panose="020B0604020202020204" pitchFamily="34" charset="0"/>
              <a:buChar char="•"/>
              <a:defRPr sz="1900"/>
            </a:pPr>
            <a:r>
              <a:rPr lang="en-US" sz="1800" dirty="0" smtClean="0">
                <a:solidFill>
                  <a:srgbClr val="002060"/>
                </a:solidFill>
              </a:rPr>
              <a:t>Na </a:t>
            </a:r>
            <a:r>
              <a:rPr lang="en-US" sz="1800" dirty="0">
                <a:solidFill>
                  <a:srgbClr val="002060"/>
                </a:solidFill>
              </a:rPr>
              <a:t>3 </a:t>
            </a:r>
            <a:r>
              <a:rPr lang="en-US" sz="1800" dirty="0" err="1" smtClean="0">
                <a:solidFill>
                  <a:srgbClr val="002060"/>
                </a:solidFill>
              </a:rPr>
              <a:t>chemokuren</a:t>
            </a:r>
            <a:r>
              <a:rPr lang="en-US" sz="1800" dirty="0" smtClean="0">
                <a:solidFill>
                  <a:srgbClr val="002060"/>
                </a:solidFill>
              </a:rPr>
              <a:t> </a:t>
            </a:r>
            <a:r>
              <a:rPr lang="en-US" sz="1800" dirty="0" err="1" smtClean="0">
                <a:solidFill>
                  <a:srgbClr val="002060"/>
                </a:solidFill>
              </a:rPr>
              <a:t>werd</a:t>
            </a:r>
            <a:r>
              <a:rPr lang="en-US" sz="1800" dirty="0" smtClean="0">
                <a:solidFill>
                  <a:srgbClr val="002060"/>
                </a:solidFill>
              </a:rPr>
              <a:t> </a:t>
            </a:r>
            <a:r>
              <a:rPr lang="en-US" sz="1800" dirty="0" err="1" smtClean="0">
                <a:solidFill>
                  <a:srgbClr val="002060"/>
                </a:solidFill>
              </a:rPr>
              <a:t>een</a:t>
            </a:r>
            <a:r>
              <a:rPr lang="en-US" sz="1800" dirty="0" smtClean="0">
                <a:solidFill>
                  <a:srgbClr val="002060"/>
                </a:solidFill>
              </a:rPr>
              <a:t> </a:t>
            </a:r>
            <a:r>
              <a:rPr lang="en-US" sz="1800" dirty="0">
                <a:solidFill>
                  <a:srgbClr val="002060"/>
                </a:solidFill>
              </a:rPr>
              <a:t>MRI </a:t>
            </a:r>
            <a:r>
              <a:rPr lang="en-US" sz="1800" dirty="0" smtClean="0">
                <a:solidFill>
                  <a:srgbClr val="002060"/>
                </a:solidFill>
              </a:rPr>
              <a:t>hart </a:t>
            </a:r>
            <a:r>
              <a:rPr lang="en-US" sz="1800" dirty="0" err="1" smtClean="0">
                <a:solidFill>
                  <a:srgbClr val="002060"/>
                </a:solidFill>
              </a:rPr>
              <a:t>gemaakt</a:t>
            </a:r>
            <a:r>
              <a:rPr lang="en-US" sz="1800" dirty="0" smtClean="0">
                <a:solidFill>
                  <a:srgbClr val="002060"/>
                </a:solidFill>
              </a:rPr>
              <a:t>: </a:t>
            </a:r>
            <a:r>
              <a:rPr lang="en-US" sz="1800" dirty="0" err="1" smtClean="0">
                <a:solidFill>
                  <a:srgbClr val="002060"/>
                </a:solidFill>
              </a:rPr>
              <a:t>laesie</a:t>
            </a:r>
            <a:r>
              <a:rPr lang="en-US" sz="1800" dirty="0" smtClean="0">
                <a:solidFill>
                  <a:srgbClr val="002060"/>
                </a:solidFill>
              </a:rPr>
              <a:t> 68x41mm </a:t>
            </a:r>
            <a:r>
              <a:rPr lang="en-US" sz="1800" dirty="0" smtClean="0">
                <a:solidFill>
                  <a:srgbClr val="002060"/>
                </a:solidFill>
                <a:sym typeface="Wingdings" panose="05000000000000000000" pitchFamily="2" charset="2"/>
              </a:rPr>
              <a:t> 21x20mm</a:t>
            </a:r>
            <a:endParaRPr lang="en-US" sz="1800" dirty="0">
              <a:solidFill>
                <a:srgbClr val="002060"/>
              </a:solidFill>
            </a:endParaRPr>
          </a:p>
          <a:p>
            <a:pPr marL="742950" lvl="1" indent="-285750">
              <a:spcBef>
                <a:spcPts val="500"/>
              </a:spcBef>
              <a:buFont typeface="Arial" panose="020B0604020202020204" pitchFamily="34" charset="0"/>
              <a:buChar char="•"/>
              <a:defRPr sz="1900"/>
            </a:pPr>
            <a:r>
              <a:rPr lang="en-US" sz="1800" dirty="0" err="1" smtClean="0">
                <a:solidFill>
                  <a:srgbClr val="002060"/>
                </a:solidFill>
              </a:rPr>
              <a:t>Laatste</a:t>
            </a:r>
            <a:r>
              <a:rPr lang="en-US" sz="1800" dirty="0" smtClean="0">
                <a:solidFill>
                  <a:srgbClr val="002060"/>
                </a:solidFill>
              </a:rPr>
              <a:t> </a:t>
            </a:r>
            <a:r>
              <a:rPr lang="en-US" sz="1800" dirty="0" err="1" smtClean="0">
                <a:solidFill>
                  <a:srgbClr val="002060"/>
                </a:solidFill>
              </a:rPr>
              <a:t>kuur</a:t>
            </a:r>
            <a:r>
              <a:rPr lang="en-US" sz="1800" dirty="0" smtClean="0">
                <a:solidFill>
                  <a:srgbClr val="002060"/>
                </a:solidFill>
              </a:rPr>
              <a:t> </a:t>
            </a:r>
            <a:r>
              <a:rPr lang="en-US" sz="1800" dirty="0" err="1" smtClean="0">
                <a:solidFill>
                  <a:srgbClr val="002060"/>
                </a:solidFill>
              </a:rPr>
              <a:t>werd</a:t>
            </a:r>
            <a:r>
              <a:rPr lang="en-US" sz="1800" dirty="0" smtClean="0">
                <a:solidFill>
                  <a:srgbClr val="002060"/>
                </a:solidFill>
              </a:rPr>
              <a:t> </a:t>
            </a:r>
            <a:r>
              <a:rPr lang="en-US" sz="1800" dirty="0" err="1" smtClean="0">
                <a:solidFill>
                  <a:srgbClr val="002060"/>
                </a:solidFill>
              </a:rPr>
              <a:t>gegeven</a:t>
            </a:r>
            <a:r>
              <a:rPr lang="en-US" sz="1800" dirty="0" smtClean="0">
                <a:solidFill>
                  <a:srgbClr val="002060"/>
                </a:solidFill>
              </a:rPr>
              <a:t> </a:t>
            </a:r>
            <a:r>
              <a:rPr lang="en-US" sz="1800" dirty="0" err="1" smtClean="0">
                <a:solidFill>
                  <a:srgbClr val="002060"/>
                </a:solidFill>
              </a:rPr>
              <a:t>zonder</a:t>
            </a:r>
            <a:r>
              <a:rPr lang="en-US" sz="1800" dirty="0" smtClean="0">
                <a:solidFill>
                  <a:srgbClr val="002060"/>
                </a:solidFill>
              </a:rPr>
              <a:t> </a:t>
            </a:r>
            <a:r>
              <a:rPr lang="en-US" sz="1800" dirty="0" err="1" smtClean="0">
                <a:solidFill>
                  <a:srgbClr val="002060"/>
                </a:solidFill>
              </a:rPr>
              <a:t>ritme</a:t>
            </a:r>
            <a:r>
              <a:rPr lang="en-US" sz="1800" dirty="0" smtClean="0">
                <a:solidFill>
                  <a:srgbClr val="002060"/>
                </a:solidFill>
              </a:rPr>
              <a:t> of </a:t>
            </a:r>
            <a:r>
              <a:rPr lang="en-US" sz="1800" dirty="0" err="1" smtClean="0">
                <a:solidFill>
                  <a:srgbClr val="002060"/>
                </a:solidFill>
              </a:rPr>
              <a:t>hemodynamische</a:t>
            </a:r>
            <a:r>
              <a:rPr lang="en-US" sz="1800" dirty="0" smtClean="0">
                <a:solidFill>
                  <a:srgbClr val="002060"/>
                </a:solidFill>
              </a:rPr>
              <a:t> </a:t>
            </a:r>
            <a:r>
              <a:rPr lang="en-US" sz="1800" dirty="0" err="1" smtClean="0">
                <a:solidFill>
                  <a:srgbClr val="002060"/>
                </a:solidFill>
              </a:rPr>
              <a:t>observatie</a:t>
            </a:r>
            <a:endParaRPr lang="en-US" sz="1800" dirty="0">
              <a:solidFill>
                <a:srgbClr val="002060"/>
              </a:solidFill>
            </a:endParaRPr>
          </a:p>
          <a:p>
            <a:pPr marL="742950" lvl="1" indent="-285750">
              <a:spcBef>
                <a:spcPts val="500"/>
              </a:spcBef>
              <a:buFont typeface="Arial" panose="020B0604020202020204" pitchFamily="34" charset="0"/>
              <a:buChar char="•"/>
              <a:defRPr sz="1900"/>
            </a:pPr>
            <a:r>
              <a:rPr lang="en-US" sz="1800" dirty="0">
                <a:solidFill>
                  <a:srgbClr val="002060"/>
                </a:solidFill>
              </a:rPr>
              <a:t>PET </a:t>
            </a:r>
            <a:r>
              <a:rPr lang="en-US" sz="1800" dirty="0" smtClean="0">
                <a:solidFill>
                  <a:srgbClr val="002060"/>
                </a:solidFill>
              </a:rPr>
              <a:t>CT </a:t>
            </a:r>
            <a:r>
              <a:rPr lang="en-US" sz="1800" dirty="0" err="1" smtClean="0">
                <a:solidFill>
                  <a:srgbClr val="002060"/>
                </a:solidFill>
              </a:rPr>
              <a:t>toont</a:t>
            </a:r>
            <a:r>
              <a:rPr lang="en-US" sz="1800" dirty="0" smtClean="0">
                <a:solidFill>
                  <a:srgbClr val="002060"/>
                </a:solidFill>
              </a:rPr>
              <a:t> complete </a:t>
            </a:r>
            <a:r>
              <a:rPr lang="en-US" sz="1800" dirty="0" err="1" smtClean="0">
                <a:solidFill>
                  <a:srgbClr val="002060"/>
                </a:solidFill>
              </a:rPr>
              <a:t>remissie</a:t>
            </a:r>
            <a:endParaRPr lang="en-US" sz="1800" dirty="0" smtClean="0">
              <a:solidFill>
                <a:srgbClr val="002060"/>
              </a:solidFill>
            </a:endParaRPr>
          </a:p>
          <a:p>
            <a:pPr marL="457200" lvl="1" indent="0">
              <a:spcBef>
                <a:spcPts val="500"/>
              </a:spcBef>
              <a:buNone/>
              <a:defRPr sz="1900"/>
            </a:pPr>
            <a:endParaRPr sz="1600" dirty="0" smtClean="0">
              <a:solidFill>
                <a:srgbClr val="203864"/>
              </a:solidFill>
            </a:endParaRPr>
          </a:p>
          <a:p>
            <a:pPr marL="673768" lvl="1" indent="-216568">
              <a:spcBef>
                <a:spcPts val="500"/>
              </a:spcBef>
              <a:buNone/>
              <a:defRPr sz="1900"/>
            </a:pPr>
            <a:endParaRPr sz="1800" dirty="0" smtClean="0"/>
          </a:p>
          <a:p>
            <a:pPr marL="685800" lvl="1" indent="-228600">
              <a:spcBef>
                <a:spcPts val="500"/>
              </a:spcBef>
              <a:buNone/>
              <a:defRPr sz="1900"/>
            </a:pPr>
            <a:endParaRPr lang="nl-NL" sz="2400" dirty="0" smtClean="0"/>
          </a:p>
          <a:p>
            <a:pPr marL="685800" lvl="1" indent="-228600">
              <a:spcBef>
                <a:spcPts val="500"/>
              </a:spcBef>
              <a:defRPr sz="1900"/>
            </a:pPr>
            <a:endParaRPr sz="1800" dirty="0" smtClean="0"/>
          </a:p>
        </p:txBody>
      </p:sp>
    </p:spTree>
    <p:extLst>
      <p:ext uri="{BB962C8B-B14F-4D97-AF65-F5344CB8AC3E}">
        <p14:creationId xmlns:p14="http://schemas.microsoft.com/office/powerpoint/2010/main" val="411969090"/>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1" name="Tekstvak 10"/>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7" name="Titel 1"/>
          <p:cNvSpPr txBox="1">
            <a:spLocks noGrp="1"/>
          </p:cNvSpPr>
          <p:nvPr>
            <p:ph type="title"/>
          </p:nvPr>
        </p:nvSpPr>
        <p:spPr>
          <a:xfrm>
            <a:off x="764239" y="2525101"/>
            <a:ext cx="10776857" cy="1152751"/>
          </a:xfrm>
          <a:prstGeom prst="rect">
            <a:avLst/>
          </a:prstGeom>
        </p:spPr>
        <p:txBody>
          <a:bodyPr>
            <a:noAutofit/>
          </a:bodyPr>
          <a:lstStyle>
            <a:lvl1pPr>
              <a:defRPr>
                <a:latin typeface="+mn-lt"/>
                <a:ea typeface="+mn-ea"/>
                <a:cs typeface="+mn-cs"/>
                <a:sym typeface="Calibri"/>
              </a:defRPr>
            </a:lvl1pPr>
          </a:lstStyle>
          <a:p>
            <a:pPr algn="ctr"/>
            <a:r>
              <a:rPr lang="nl-NL" sz="4000" i="1" dirty="0" smtClean="0">
                <a:solidFill>
                  <a:srgbClr val="002060"/>
                </a:solidFill>
                <a:latin typeface="Bodoni MT" panose="02070603080606020203" pitchFamily="18" charset="0"/>
              </a:rPr>
              <a:t>“God </a:t>
            </a:r>
            <a:r>
              <a:rPr lang="nl-NL" sz="4000" i="1" dirty="0" err="1">
                <a:solidFill>
                  <a:srgbClr val="002060"/>
                </a:solidFill>
                <a:latin typeface="Bodoni MT" panose="02070603080606020203" pitchFamily="18" charset="0"/>
              </a:rPr>
              <a:t>zende</a:t>
            </a:r>
            <a:r>
              <a:rPr lang="nl-NL" sz="4000" i="1" dirty="0">
                <a:solidFill>
                  <a:srgbClr val="002060"/>
                </a:solidFill>
                <a:latin typeface="Bodoni MT" panose="02070603080606020203" pitchFamily="18" charset="0"/>
              </a:rPr>
              <a:t> jou de bloedkanker achter je hart, dat de dokter lang zoeken zal </a:t>
            </a:r>
            <a:r>
              <a:rPr lang="nl-NL" sz="4000" i="1" dirty="0" smtClean="0">
                <a:solidFill>
                  <a:srgbClr val="002060"/>
                </a:solidFill>
                <a:latin typeface="Bodoni MT" panose="02070603080606020203" pitchFamily="18" charset="0"/>
              </a:rPr>
              <a:t>hebben” </a:t>
            </a:r>
            <a:endParaRPr sz="4000" i="1" dirty="0">
              <a:solidFill>
                <a:srgbClr val="002060"/>
              </a:solidFill>
              <a:latin typeface="Bodoni MT" panose="02070603080606020203" pitchFamily="18" charset="0"/>
            </a:endParaRPr>
          </a:p>
        </p:txBody>
      </p:sp>
      <p:sp>
        <p:nvSpPr>
          <p:cNvPr id="8" name="Tekstvak 2"/>
          <p:cNvSpPr txBox="1"/>
          <p:nvPr/>
        </p:nvSpPr>
        <p:spPr>
          <a:xfrm>
            <a:off x="5499530" y="4471942"/>
            <a:ext cx="6082870"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0" tIns="0" rIns="0" bIns="0">
            <a:spAutoFit/>
          </a:bodyPr>
          <a:lstStyle>
            <a:lvl1pPr algn="ctr">
              <a:defRPr sz="2400">
                <a:solidFill>
                  <a:srgbClr val="FFFFFF"/>
                </a:solidFill>
                <a:latin typeface="+mn-lt"/>
                <a:ea typeface="+mn-ea"/>
                <a:cs typeface="+mn-cs"/>
                <a:sym typeface="Calibri"/>
              </a:defRPr>
            </a:lvl1pPr>
          </a:lstStyle>
          <a:p>
            <a:r>
              <a:rPr lang="nl-NL" sz="2000" b="1" dirty="0" smtClean="0">
                <a:solidFill>
                  <a:srgbClr val="002060"/>
                </a:solidFill>
              </a:rPr>
              <a:t>Gerard Reve</a:t>
            </a:r>
            <a:endParaRPr sz="2000" b="1" dirty="0">
              <a:solidFill>
                <a:srgbClr val="002060"/>
              </a:solidFill>
            </a:endParaRPr>
          </a:p>
        </p:txBody>
      </p:sp>
    </p:spTree>
    <p:extLst>
      <p:ext uri="{BB962C8B-B14F-4D97-AF65-F5344CB8AC3E}">
        <p14:creationId xmlns:p14="http://schemas.microsoft.com/office/powerpoint/2010/main" val="95853959"/>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1" name="Tekstvak 10"/>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4" name="Tijdelijke aanduiding voor inhoud 2"/>
          <p:cNvSpPr txBox="1">
            <a:spLocks noGrp="1"/>
          </p:cNvSpPr>
          <p:nvPr>
            <p:ph type="body" idx="1"/>
          </p:nvPr>
        </p:nvSpPr>
        <p:spPr>
          <a:xfrm>
            <a:off x="801388" y="1685095"/>
            <a:ext cx="10744200" cy="4684506"/>
          </a:xfrm>
          <a:prstGeom prst="rect">
            <a:avLst/>
          </a:prstGeom>
        </p:spPr>
        <p:txBody>
          <a:bodyPr>
            <a:normAutofit/>
          </a:bodyPr>
          <a:lstStyle/>
          <a:p>
            <a:pPr marL="457200" lvl="1" indent="0">
              <a:spcBef>
                <a:spcPts val="500"/>
              </a:spcBef>
              <a:buNone/>
              <a:defRPr sz="1900"/>
            </a:pPr>
            <a:endParaRPr lang="nl-NL" sz="2000" b="1" dirty="0" smtClean="0">
              <a:solidFill>
                <a:srgbClr val="002060"/>
              </a:solidFill>
            </a:endParaRPr>
          </a:p>
          <a:p>
            <a:pPr marL="673768" lvl="1" indent="-216568">
              <a:spcBef>
                <a:spcPts val="500"/>
              </a:spcBef>
              <a:buNone/>
              <a:defRPr sz="1900"/>
            </a:pPr>
            <a:endParaRPr sz="1800" dirty="0" smtClean="0"/>
          </a:p>
          <a:p>
            <a:pPr marL="685800" lvl="1" indent="-228600">
              <a:spcBef>
                <a:spcPts val="500"/>
              </a:spcBef>
              <a:buNone/>
              <a:defRPr sz="1900"/>
            </a:pPr>
            <a:r>
              <a:rPr lang="nl-NL" sz="2000" dirty="0" smtClean="0">
                <a:solidFill>
                  <a:srgbClr val="002060"/>
                </a:solidFill>
              </a:rPr>
              <a:t>Dank aan: </a:t>
            </a:r>
          </a:p>
          <a:p>
            <a:pPr marL="685800" lvl="1" indent="-228600">
              <a:spcBef>
                <a:spcPts val="500"/>
              </a:spcBef>
              <a:buNone/>
              <a:defRPr sz="1900"/>
            </a:pPr>
            <a:r>
              <a:rPr lang="nl-NL" sz="2000" dirty="0">
                <a:solidFill>
                  <a:srgbClr val="002060"/>
                </a:solidFill>
              </a:rPr>
              <a:t>d</a:t>
            </a:r>
            <a:r>
              <a:rPr lang="nl-NL" sz="2000" dirty="0" smtClean="0">
                <a:solidFill>
                  <a:srgbClr val="002060"/>
                </a:solidFill>
              </a:rPr>
              <a:t>r. M.N. Lauw, fellow hematologie</a:t>
            </a:r>
          </a:p>
          <a:p>
            <a:pPr marL="685800" lvl="1" indent="-228600">
              <a:spcBef>
                <a:spcPts val="500"/>
              </a:spcBef>
              <a:buNone/>
              <a:defRPr sz="1900"/>
            </a:pPr>
            <a:r>
              <a:rPr lang="nl-NL" sz="2000" dirty="0">
                <a:solidFill>
                  <a:srgbClr val="002060"/>
                </a:solidFill>
              </a:rPr>
              <a:t>p</a:t>
            </a:r>
            <a:r>
              <a:rPr lang="nl-NL" sz="2000" dirty="0" smtClean="0">
                <a:solidFill>
                  <a:srgbClr val="002060"/>
                </a:solidFill>
              </a:rPr>
              <a:t>rof. dr. M.J. Kersten, hematoloog</a:t>
            </a:r>
          </a:p>
          <a:p>
            <a:pPr marL="685800" lvl="1" indent="-228600">
              <a:spcBef>
                <a:spcPts val="500"/>
              </a:spcBef>
              <a:buNone/>
              <a:defRPr sz="1900"/>
            </a:pPr>
            <a:r>
              <a:rPr lang="nl-NL" sz="2000" dirty="0" smtClean="0">
                <a:solidFill>
                  <a:srgbClr val="002060"/>
                </a:solidFill>
              </a:rPr>
              <a:t>dr. J. Horn, intensivist</a:t>
            </a:r>
          </a:p>
          <a:p>
            <a:pPr marL="685800" lvl="1" indent="-228600">
              <a:spcBef>
                <a:spcPts val="500"/>
              </a:spcBef>
              <a:buNone/>
              <a:defRPr sz="1900"/>
            </a:pPr>
            <a:r>
              <a:rPr lang="nl-NL" sz="2000" dirty="0" smtClean="0">
                <a:solidFill>
                  <a:srgbClr val="002060"/>
                </a:solidFill>
              </a:rPr>
              <a:t>dr. W.E.M. Kok, cardioloog</a:t>
            </a:r>
          </a:p>
          <a:p>
            <a:pPr marL="685800" lvl="1" indent="-228600">
              <a:spcBef>
                <a:spcPts val="500"/>
              </a:spcBef>
              <a:buNone/>
              <a:defRPr sz="1900"/>
            </a:pPr>
            <a:endParaRPr lang="nl-NL" sz="2400" dirty="0" smtClean="0"/>
          </a:p>
          <a:p>
            <a:pPr marL="685800" lvl="1" indent="-228600">
              <a:spcBef>
                <a:spcPts val="500"/>
              </a:spcBef>
              <a:defRPr sz="1900"/>
            </a:pPr>
            <a:endParaRPr sz="1800" dirty="0" smtClean="0"/>
          </a:p>
        </p:txBody>
      </p:sp>
    </p:spTree>
    <p:extLst>
      <p:ext uri="{BB962C8B-B14F-4D97-AF65-F5344CB8AC3E}">
        <p14:creationId xmlns:p14="http://schemas.microsoft.com/office/powerpoint/2010/main" val="3560438202"/>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11" name="Tekstvak 10"/>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pic>
        <p:nvPicPr>
          <p:cNvPr id="1030" name="Picture 6" descr="Afbeeldingsresultaat voor vraagteken"/>
          <p:cNvPicPr>
            <a:picLocks noChangeAspect="1" noChangeArrowheads="1"/>
          </p:cNvPicPr>
          <p:nvPr/>
        </p:nvPicPr>
        <p:blipFill rotWithShape="1">
          <a:blip r:embed="rId4">
            <a:extLst>
              <a:ext uri="{28A0092B-C50C-407E-A947-70E740481C1C}">
                <a14:useLocalDpi xmlns:a14="http://schemas.microsoft.com/office/drawing/2010/main" val="0"/>
              </a:ext>
            </a:extLst>
          </a:blip>
          <a:srcRect b="15657"/>
          <a:stretch/>
        </p:blipFill>
        <p:spPr bwMode="auto">
          <a:xfrm>
            <a:off x="4108411" y="2082489"/>
            <a:ext cx="3797804" cy="3203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05171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24299" y="1651000"/>
            <a:ext cx="6294595" cy="4525963"/>
          </a:xfrm>
        </p:spPr>
        <p:txBody>
          <a:bodyPr>
            <a:normAutofit/>
          </a:bodyPr>
          <a:lstStyle/>
          <a:p>
            <a:pPr>
              <a:buNone/>
            </a:pPr>
            <a:r>
              <a:rPr lang="nl-NL" sz="2000" b="1" dirty="0" smtClean="0">
                <a:solidFill>
                  <a:schemeClr val="accent1">
                    <a:lumMod val="50000"/>
                  </a:schemeClr>
                </a:solidFill>
              </a:rPr>
              <a:t>Blanco voorgeschiedenis</a:t>
            </a:r>
          </a:p>
          <a:p>
            <a:pPr marL="457152" lvl="1" indent="0" defTabSz="410751" hangingPunct="0">
              <a:spcBef>
                <a:spcPts val="0"/>
              </a:spcBef>
              <a:buNone/>
            </a:pPr>
            <a:endParaRPr lang="nl-NL" sz="1687" dirty="0">
              <a:solidFill>
                <a:schemeClr val="accent1">
                  <a:lumMod val="50000"/>
                </a:schemeClr>
              </a:solidFill>
              <a:cs typeface="Arial" panose="020B0604020202020204" pitchFamily="34" charset="0"/>
            </a:endParaRPr>
          </a:p>
          <a:p>
            <a:pPr>
              <a:buNone/>
            </a:pPr>
            <a:r>
              <a:rPr lang="nl-NL" sz="2000" b="1" dirty="0" smtClean="0">
                <a:solidFill>
                  <a:schemeClr val="accent1">
                    <a:lumMod val="50000"/>
                  </a:schemeClr>
                </a:solidFill>
                <a:cs typeface="Arial" panose="020B0604020202020204" pitchFamily="34" charset="0"/>
              </a:rPr>
              <a:t>Anamnese</a:t>
            </a:r>
            <a:endParaRPr lang="nl-NL" sz="2000" b="1" dirty="0">
              <a:solidFill>
                <a:schemeClr val="accent1">
                  <a:lumMod val="50000"/>
                </a:schemeClr>
              </a:solidFill>
            </a:endParaRPr>
          </a:p>
          <a:p>
            <a:pPr lvl="1">
              <a:buFont typeface="Arial"/>
              <a:buChar char="•"/>
            </a:pPr>
            <a:r>
              <a:rPr lang="nl-NL" sz="1800" dirty="0" smtClean="0">
                <a:solidFill>
                  <a:schemeClr val="accent1">
                    <a:lumMod val="50000"/>
                  </a:schemeClr>
                </a:solidFill>
              </a:rPr>
              <a:t>Progressieve dyspnoe sinds 3 dagen</a:t>
            </a:r>
          </a:p>
          <a:p>
            <a:pPr lvl="1">
              <a:buFont typeface="Arial"/>
              <a:buChar char="•"/>
            </a:pPr>
            <a:r>
              <a:rPr lang="nl-NL" sz="1800" dirty="0" smtClean="0">
                <a:solidFill>
                  <a:schemeClr val="accent1">
                    <a:lumMod val="50000"/>
                  </a:schemeClr>
                </a:solidFill>
              </a:rPr>
              <a:t>Sinds 2,5 week een massa in haar linker mamma </a:t>
            </a:r>
          </a:p>
          <a:p>
            <a:pPr lvl="1">
              <a:buFont typeface="Arial"/>
              <a:buChar char="•"/>
            </a:pPr>
            <a:endParaRPr lang="nl-NL" sz="1800" dirty="0" smtClean="0">
              <a:solidFill>
                <a:schemeClr val="accent1">
                  <a:lumMod val="50000"/>
                </a:schemeClr>
              </a:solidFill>
            </a:endParaRPr>
          </a:p>
          <a:p>
            <a:pPr marL="457200" lvl="1" indent="0">
              <a:buNone/>
            </a:pPr>
            <a:r>
              <a:rPr lang="nl-NL" sz="1800" dirty="0" smtClean="0">
                <a:solidFill>
                  <a:schemeClr val="accent1">
                    <a:lumMod val="50000"/>
                  </a:schemeClr>
                </a:solidFill>
              </a:rPr>
              <a:t>Collaps </a:t>
            </a:r>
            <a:r>
              <a:rPr lang="nl-NL" sz="1800" dirty="0" smtClean="0">
                <a:solidFill>
                  <a:schemeClr val="accent1">
                    <a:lumMod val="50000"/>
                  </a:schemeClr>
                </a:solidFill>
                <a:sym typeface="Wingdings" panose="05000000000000000000" pitchFamily="2" charset="2"/>
              </a:rPr>
              <a:t> naar SEH</a:t>
            </a:r>
          </a:p>
          <a:p>
            <a:pPr marL="457200" lvl="1" indent="0">
              <a:buNone/>
            </a:pPr>
            <a:endParaRPr lang="nl-NL" sz="1687" dirty="0" smtClean="0">
              <a:solidFill>
                <a:schemeClr val="accent1">
                  <a:lumMod val="50000"/>
                </a:schemeClr>
              </a:solidFill>
            </a:endParaRPr>
          </a:p>
          <a:p>
            <a:pPr>
              <a:buNone/>
            </a:pPr>
            <a:r>
              <a:rPr lang="nl-NL" sz="2000" b="1" dirty="0" smtClean="0">
                <a:solidFill>
                  <a:schemeClr val="accent1">
                    <a:lumMod val="50000"/>
                  </a:schemeClr>
                </a:solidFill>
                <a:cs typeface="Arial" panose="020B0604020202020204" pitchFamily="34" charset="0"/>
              </a:rPr>
              <a:t>Lichamelijk onderzoek</a:t>
            </a:r>
            <a:endParaRPr lang="nl-NL" sz="2000" b="1" dirty="0" smtClean="0">
              <a:solidFill>
                <a:schemeClr val="accent1">
                  <a:lumMod val="50000"/>
                </a:schemeClr>
              </a:solidFill>
            </a:endParaRPr>
          </a:p>
          <a:p>
            <a:pPr lvl="1">
              <a:buFont typeface="Arial"/>
              <a:buChar char="•"/>
            </a:pPr>
            <a:r>
              <a:rPr lang="nl-NL" sz="1800" dirty="0" smtClean="0">
                <a:solidFill>
                  <a:schemeClr val="accent1">
                    <a:lumMod val="50000"/>
                  </a:schemeClr>
                </a:solidFill>
              </a:rPr>
              <a:t>Bloeddruk 80/40 </a:t>
            </a:r>
            <a:r>
              <a:rPr lang="nl-NL" sz="1800" dirty="0" err="1" smtClean="0">
                <a:solidFill>
                  <a:schemeClr val="accent1">
                    <a:lumMod val="50000"/>
                  </a:schemeClr>
                </a:solidFill>
              </a:rPr>
              <a:t>mmHg</a:t>
            </a:r>
            <a:r>
              <a:rPr lang="nl-NL" sz="1800" dirty="0" smtClean="0">
                <a:solidFill>
                  <a:schemeClr val="accent1">
                    <a:lumMod val="50000"/>
                  </a:schemeClr>
                </a:solidFill>
              </a:rPr>
              <a:t>, pols 140, </a:t>
            </a:r>
            <a:r>
              <a:rPr lang="nl-NL" sz="1800" dirty="0" err="1" smtClean="0">
                <a:solidFill>
                  <a:schemeClr val="accent1">
                    <a:lumMod val="50000"/>
                  </a:schemeClr>
                </a:solidFill>
              </a:rPr>
              <a:t>Sat</a:t>
            </a:r>
            <a:r>
              <a:rPr lang="nl-NL" sz="1800" dirty="0" smtClean="0">
                <a:solidFill>
                  <a:schemeClr val="accent1">
                    <a:lumMod val="50000"/>
                  </a:schemeClr>
                </a:solidFill>
              </a:rPr>
              <a:t> 85-92%, EMV max</a:t>
            </a:r>
          </a:p>
          <a:p>
            <a:pPr lvl="1">
              <a:buFont typeface="Arial"/>
              <a:buChar char="•"/>
            </a:pPr>
            <a:r>
              <a:rPr lang="nl-NL" sz="1800" dirty="0" smtClean="0">
                <a:solidFill>
                  <a:schemeClr val="accent1">
                    <a:lumMod val="50000"/>
                  </a:schemeClr>
                </a:solidFill>
              </a:rPr>
              <a:t>Palpabele massa in linker mamma </a:t>
            </a:r>
            <a:endParaRPr lang="nl-NL" sz="1800" dirty="0" smtClean="0">
              <a:solidFill>
                <a:schemeClr val="accent1">
                  <a:lumMod val="50000"/>
                </a:schemeClr>
              </a:solidFill>
              <a:cs typeface="Arial" panose="020B0604020202020204" pitchFamily="34" charset="0"/>
            </a:endParaRPr>
          </a:p>
          <a:p>
            <a:pPr defTabSz="410751" hangingPunct="0">
              <a:spcBef>
                <a:spcPts val="0"/>
              </a:spcBef>
            </a:pPr>
            <a:endParaRPr lang="nl-NL" sz="2109" dirty="0" smtClean="0">
              <a:solidFill>
                <a:schemeClr val="accent1">
                  <a:lumMod val="50000"/>
                </a:schemeClr>
              </a:solidFill>
              <a:cs typeface="Arial" panose="020B0604020202020204" pitchFamily="34" charset="0"/>
            </a:endParaRPr>
          </a:p>
          <a:p>
            <a:pPr marL="0" indent="0">
              <a:buNone/>
            </a:pPr>
            <a:endParaRPr lang="nl-NL" dirty="0">
              <a:solidFill>
                <a:schemeClr val="accent1">
                  <a:lumMod val="50000"/>
                </a:schemeClr>
              </a:solidFill>
            </a:endParaRPr>
          </a:p>
        </p:txBody>
      </p:sp>
      <p:pic>
        <p:nvPicPr>
          <p:cNvPr id="1026" name="Picture 2" descr="Afbeeldingsresultaat voor amsterdam um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210266" y="272480"/>
            <a:ext cx="744267" cy="744267"/>
          </a:xfrm>
          <a:prstGeom prst="rect">
            <a:avLst/>
          </a:prstGeom>
          <a:noFill/>
          <a:extLst>
            <a:ext uri="{909E8E84-426E-40DD-AFC4-6F175D3DCCD1}">
              <a14:hiddenFill xmlns:a14="http://schemas.microsoft.com/office/drawing/2010/main">
                <a:solidFill>
                  <a:srgbClr val="FFFFFF"/>
                </a:solidFill>
              </a14:hiddenFill>
            </a:ext>
          </a:extLst>
        </p:spPr>
      </p:pic>
      <p:sp>
        <p:nvSpPr>
          <p:cNvPr id="11"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Patiënte</a:t>
            </a:r>
            <a:r>
              <a:rPr sz="3600" dirty="0" smtClean="0">
                <a:solidFill>
                  <a:srgbClr val="FF6600"/>
                </a:solidFill>
              </a:rPr>
              <a:t> </a:t>
            </a:r>
            <a:r>
              <a:rPr lang="nl-NL" sz="3600" dirty="0">
                <a:solidFill>
                  <a:srgbClr val="FF6600"/>
                </a:solidFill>
              </a:rPr>
              <a:t>A</a:t>
            </a:r>
            <a:r>
              <a:rPr sz="3600" dirty="0" smtClean="0">
                <a:solidFill>
                  <a:srgbClr val="FF6600"/>
                </a:solidFill>
              </a:rPr>
              <a:t>, </a:t>
            </a:r>
            <a:r>
              <a:rPr lang="nl-NL" sz="3600" dirty="0" smtClean="0">
                <a:solidFill>
                  <a:srgbClr val="FF6600"/>
                </a:solidFill>
              </a:rPr>
              <a:t>66</a:t>
            </a:r>
            <a:r>
              <a:rPr lang="nl-NL" sz="3600" dirty="0">
                <a:solidFill>
                  <a:srgbClr val="FF6600"/>
                </a:solidFill>
              </a:rPr>
              <a:t> </a:t>
            </a:r>
            <a:r>
              <a:rPr lang="nl-NL" sz="3600" dirty="0" smtClean="0">
                <a:solidFill>
                  <a:srgbClr val="FF6600"/>
                </a:solidFill>
              </a:rPr>
              <a:t>jaar</a:t>
            </a:r>
            <a:endParaRPr sz="3600" dirty="0">
              <a:solidFill>
                <a:srgbClr val="FF6600"/>
              </a:solidFill>
            </a:endParaRPr>
          </a:p>
        </p:txBody>
      </p:sp>
      <p:pic>
        <p:nvPicPr>
          <p:cNvPr id="15" name="Afbeelding 14" descr="Schermafbeelding 2018-09-22 om 13.02.32.png"/>
          <p:cNvPicPr>
            <a:picLocks noChangeAspect="1"/>
          </p:cNvPicPr>
          <p:nvPr/>
        </p:nvPicPr>
        <p:blipFill>
          <a:blip r:embed="rId4"/>
          <a:srcRect l="33493" t="34464" r="29831" b="13069"/>
          <a:stretch>
            <a:fillRect/>
          </a:stretch>
        </p:blipFill>
        <p:spPr>
          <a:xfrm>
            <a:off x="7217267" y="2048231"/>
            <a:ext cx="4586173" cy="3690463"/>
          </a:xfrm>
          <a:prstGeom prst="rect">
            <a:avLst/>
          </a:prstGeom>
        </p:spPr>
      </p:pic>
      <p:sp>
        <p:nvSpPr>
          <p:cNvPr id="19" name="Tekstvak 18"/>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Tree>
    <p:extLst>
      <p:ext uri="{BB962C8B-B14F-4D97-AF65-F5344CB8AC3E}">
        <p14:creationId xmlns:p14="http://schemas.microsoft.com/office/powerpoint/2010/main" val="3052435650"/>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amsterdam um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210266" y="272480"/>
            <a:ext cx="744267" cy="744267"/>
          </a:xfrm>
          <a:prstGeom prst="rect">
            <a:avLst/>
          </a:prstGeom>
          <a:noFill/>
          <a:extLst>
            <a:ext uri="{909E8E84-426E-40DD-AFC4-6F175D3DCCD1}">
              <a14:hiddenFill xmlns:a14="http://schemas.microsoft.com/office/drawing/2010/main">
                <a:solidFill>
                  <a:srgbClr val="FFFFFF"/>
                </a:solidFill>
              </a14:hiddenFill>
            </a:ext>
          </a:extLst>
        </p:spPr>
      </p:pic>
      <p:sp>
        <p:nvSpPr>
          <p:cNvPr id="10"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Patiënte</a:t>
            </a:r>
            <a:r>
              <a:rPr sz="3600" dirty="0" smtClean="0">
                <a:solidFill>
                  <a:srgbClr val="FF6600"/>
                </a:solidFill>
              </a:rPr>
              <a:t> </a:t>
            </a:r>
            <a:r>
              <a:rPr lang="nl-NL" sz="3600" dirty="0">
                <a:solidFill>
                  <a:srgbClr val="FF6600"/>
                </a:solidFill>
              </a:rPr>
              <a:t>A</a:t>
            </a:r>
            <a:r>
              <a:rPr sz="3600" dirty="0" smtClean="0">
                <a:solidFill>
                  <a:srgbClr val="FF6600"/>
                </a:solidFill>
              </a:rPr>
              <a:t>, </a:t>
            </a:r>
            <a:r>
              <a:rPr lang="nl-NL" sz="3600" dirty="0" smtClean="0">
                <a:solidFill>
                  <a:srgbClr val="FF6600"/>
                </a:solidFill>
              </a:rPr>
              <a:t>66</a:t>
            </a:r>
            <a:r>
              <a:rPr lang="nl-NL" sz="3600" dirty="0">
                <a:solidFill>
                  <a:srgbClr val="FF6600"/>
                </a:solidFill>
              </a:rPr>
              <a:t> </a:t>
            </a:r>
            <a:r>
              <a:rPr lang="nl-NL" sz="3600" dirty="0" smtClean="0">
                <a:solidFill>
                  <a:srgbClr val="FF6600"/>
                </a:solidFill>
              </a:rPr>
              <a:t>jaar</a:t>
            </a:r>
            <a:endParaRPr sz="3600" dirty="0">
              <a:solidFill>
                <a:srgbClr val="FF6600"/>
              </a:solidFill>
            </a:endParaRPr>
          </a:p>
        </p:txBody>
      </p:sp>
      <p:sp>
        <p:nvSpPr>
          <p:cNvPr id="11" name="Tijdelijke aanduiding voor inhoud 2"/>
          <p:cNvSpPr txBox="1">
            <a:spLocks/>
          </p:cNvSpPr>
          <p:nvPr/>
        </p:nvSpPr>
        <p:spPr>
          <a:xfrm>
            <a:off x="824299" y="1650999"/>
            <a:ext cx="9067028" cy="5084017"/>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lIns="65020" tIns="65020" rIns="65020" bIns="65020">
            <a:normAutofit/>
          </a:bodyPr>
          <a:lstStyle/>
          <a:p>
            <a:pPr marL="342864" marR="0" lvl="0" indent="-342864" algn="l" defTabSz="914306" rtl="0" eaLnBrk="1" fontAlgn="auto" latinLnBrk="0" hangingPunct="1">
              <a:lnSpc>
                <a:spcPct val="100000"/>
              </a:lnSpc>
              <a:spcBef>
                <a:spcPts val="700"/>
              </a:spcBef>
              <a:spcAft>
                <a:spcPts val="0"/>
              </a:spcAft>
              <a:buClrTx/>
              <a:buSzPct val="100000"/>
              <a:buFont typeface="Arial"/>
              <a:buNone/>
              <a:tabLst/>
              <a:defRPr/>
            </a:pPr>
            <a:r>
              <a:rPr lang="nl-NL" sz="2000" b="1" dirty="0" smtClean="0">
                <a:solidFill>
                  <a:schemeClr val="accent1">
                    <a:lumMod val="50000"/>
                  </a:schemeClr>
                </a:solidFill>
                <a:latin typeface="+mn-lt"/>
                <a:ea typeface="+mn-ea"/>
                <a:cs typeface="+mn-cs"/>
                <a:sym typeface="Calibri"/>
              </a:rPr>
              <a:t>Conclusie</a:t>
            </a:r>
            <a:endParaRPr kumimoji="0" lang="nl-NL" sz="2000" b="1"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rPr>
              <a:t>Obstructieve en cardiogene</a:t>
            </a:r>
            <a:r>
              <a:rPr kumimoji="0" lang="nl-NL" b="0" i="0" u="none" strike="noStrike" kern="0" cap="none" spc="0" normalizeH="0" noProof="0" dirty="0" smtClean="0">
                <a:ln>
                  <a:noFill/>
                </a:ln>
                <a:solidFill>
                  <a:schemeClr val="accent1">
                    <a:lumMod val="50000"/>
                  </a:schemeClr>
                </a:solidFill>
                <a:effectLst/>
                <a:uLnTx/>
                <a:uFillTx/>
                <a:latin typeface="+mn-lt"/>
                <a:ea typeface="+mn-ea"/>
                <a:cs typeface="+mn-cs"/>
                <a:sym typeface="Calibri"/>
              </a:rPr>
              <a:t> </a:t>
            </a: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rPr>
              <a:t>shock door</a:t>
            </a:r>
            <a:r>
              <a:rPr kumimoji="0" lang="nl-NL" b="0" i="0" u="none" strike="noStrike" kern="0" cap="none" spc="0" normalizeH="0" noProof="0" dirty="0" smtClean="0">
                <a:ln>
                  <a:noFill/>
                </a:ln>
                <a:solidFill>
                  <a:schemeClr val="accent1">
                    <a:lumMod val="50000"/>
                  </a:schemeClr>
                </a:solidFill>
                <a:effectLst/>
                <a:uLnTx/>
                <a:uFillTx/>
                <a:latin typeface="+mn-lt"/>
                <a:ea typeface="+mn-ea"/>
                <a:cs typeface="+mn-cs"/>
                <a:sym typeface="Calibri"/>
              </a:rPr>
              <a:t> een</a:t>
            </a: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rPr>
              <a:t> obstruerende tumor in RV</a:t>
            </a:r>
            <a:endParaRPr kumimoji="0" lang="nl-NL" b="0" i="0" u="none" strike="noStrike" kern="0" cap="none" spc="0" normalizeH="0" noProof="0" dirty="0" smtClean="0">
              <a:ln>
                <a:noFill/>
              </a:ln>
              <a:solidFill>
                <a:schemeClr val="accent1">
                  <a:lumMod val="50000"/>
                </a:schemeClr>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lang="nl-NL" baseline="0" dirty="0" smtClean="0">
                <a:solidFill>
                  <a:schemeClr val="accent1">
                    <a:lumMod val="50000"/>
                  </a:schemeClr>
                </a:solidFill>
                <a:latin typeface="+mn-lt"/>
                <a:ea typeface="+mn-ea"/>
                <a:cs typeface="+mn-cs"/>
                <a:sym typeface="Calibri"/>
              </a:rPr>
              <a:t>Massa</a:t>
            </a:r>
            <a:r>
              <a:rPr lang="nl-NL" dirty="0" smtClean="0">
                <a:solidFill>
                  <a:schemeClr val="accent1">
                    <a:lumMod val="50000"/>
                  </a:schemeClr>
                </a:solidFill>
                <a:latin typeface="+mn-lt"/>
                <a:ea typeface="+mn-ea"/>
                <a:cs typeface="+mn-cs"/>
                <a:sym typeface="Calibri"/>
              </a:rPr>
              <a:t> in linker mamma met mediastinale lymfadenopathie</a:t>
            </a:r>
          </a:p>
          <a:p>
            <a:pPr marL="783691" marR="0" lvl="1" indent="-326539" algn="l" defTabSz="914306" rtl="0" eaLnBrk="1" fontAlgn="auto" latinLnBrk="0" hangingPunct="1">
              <a:lnSpc>
                <a:spcPct val="100000"/>
              </a:lnSpc>
              <a:spcBef>
                <a:spcPts val="700"/>
              </a:spcBef>
              <a:spcAft>
                <a:spcPts val="0"/>
              </a:spcAft>
              <a:buClrTx/>
              <a:buSzPct val="100000"/>
              <a:tabLst/>
              <a:defRPr/>
            </a:pPr>
            <a:endParaRPr lang="nl-NL" dirty="0" smtClean="0">
              <a:solidFill>
                <a:schemeClr val="accent1">
                  <a:lumMod val="50000"/>
                </a:schemeClr>
              </a:solidFill>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tabLst/>
              <a:defRPr/>
            </a:pPr>
            <a:r>
              <a:rPr lang="nl-NL" i="1" dirty="0" err="1" smtClean="0">
                <a:solidFill>
                  <a:schemeClr val="accent1">
                    <a:lumMod val="50000"/>
                  </a:schemeClr>
                </a:solidFill>
                <a:latin typeface="+mn-lt"/>
                <a:ea typeface="+mn-ea"/>
                <a:cs typeface="+mn-cs"/>
                <a:sym typeface="Calibri"/>
              </a:rPr>
              <a:t>dd</a:t>
            </a:r>
            <a:r>
              <a:rPr lang="nl-NL" i="1" dirty="0" smtClean="0">
                <a:solidFill>
                  <a:schemeClr val="accent1">
                    <a:lumMod val="50000"/>
                  </a:schemeClr>
                </a:solidFill>
                <a:latin typeface="+mn-lt"/>
                <a:ea typeface="+mn-ea"/>
                <a:cs typeface="+mn-cs"/>
                <a:sym typeface="Calibri"/>
              </a:rPr>
              <a:t>: agressief lymfoom/ mammacarcinoom?</a:t>
            </a:r>
          </a:p>
          <a:p>
            <a:pPr marL="783691" marR="0" lvl="1" indent="-326539" algn="l" defTabSz="914306" rtl="0" eaLnBrk="1" fontAlgn="auto" latinLnBrk="0" hangingPunct="1">
              <a:lnSpc>
                <a:spcPct val="100000"/>
              </a:lnSpc>
              <a:spcBef>
                <a:spcPts val="700"/>
              </a:spcBef>
              <a:spcAft>
                <a:spcPts val="0"/>
              </a:spcAft>
              <a:buClrTx/>
              <a:buSzPct val="100000"/>
              <a:tabLst/>
              <a:defRPr/>
            </a:pPr>
            <a:endParaRPr kumimoji="0" lang="nl-NL" b="0" i="1"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endParaRPr>
          </a:p>
          <a:p>
            <a:pPr marL="457200" marR="0" lvl="1" indent="0" algn="l" defTabSz="914306" rtl="0" eaLnBrk="1" fontAlgn="auto" latinLnBrk="0" hangingPunct="1">
              <a:lnSpc>
                <a:spcPct val="100000"/>
              </a:lnSpc>
              <a:spcBef>
                <a:spcPts val="700"/>
              </a:spcBef>
              <a:spcAft>
                <a:spcPts val="0"/>
              </a:spcAft>
              <a:buClrTx/>
              <a:buSzPct val="100000"/>
              <a:buFont typeface="Wingdings" pitchFamily="-101" charset="2"/>
              <a:buChar char="à"/>
              <a:tabLst/>
              <a:defRPr/>
            </a:pP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Wingdings"/>
              </a:rPr>
              <a:t>   </a:t>
            </a:r>
            <a:r>
              <a:rPr kumimoji="0" lang="nl-NL" b="0" i="0" u="none" strike="noStrike" kern="0" cap="none" spc="0" normalizeH="0" baseline="0" noProof="0" dirty="0" err="1" smtClean="0">
                <a:ln>
                  <a:noFill/>
                </a:ln>
                <a:solidFill>
                  <a:schemeClr val="accent1">
                    <a:lumMod val="50000"/>
                  </a:schemeClr>
                </a:solidFill>
                <a:effectLst/>
                <a:uLnTx/>
                <a:uFillTx/>
                <a:latin typeface="+mn-lt"/>
                <a:ea typeface="+mn-ea"/>
                <a:cs typeface="+mn-cs"/>
                <a:sym typeface="Wingdings"/>
              </a:rPr>
              <a:t>Prednisolon</a:t>
            </a: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Wingdings"/>
              </a:rPr>
              <a:t> 100mg</a:t>
            </a:r>
            <a:r>
              <a:rPr kumimoji="0" lang="nl-NL" b="0" i="0" u="none" strike="noStrike" kern="0" cap="none" spc="0" normalizeH="0" noProof="0" dirty="0" smtClean="0">
                <a:ln>
                  <a:noFill/>
                </a:ln>
                <a:solidFill>
                  <a:schemeClr val="accent1">
                    <a:lumMod val="50000"/>
                  </a:schemeClr>
                </a:solidFill>
                <a:effectLst/>
                <a:uLnTx/>
                <a:uFillTx/>
                <a:latin typeface="+mn-lt"/>
                <a:ea typeface="+mn-ea"/>
                <a:cs typeface="+mn-cs"/>
                <a:sym typeface="Wingdings"/>
              </a:rPr>
              <a:t> + consult </a:t>
            </a:r>
            <a:r>
              <a:rPr lang="nl-NL" dirty="0" err="1" smtClean="0">
                <a:solidFill>
                  <a:schemeClr val="accent1">
                    <a:lumMod val="50000"/>
                  </a:schemeClr>
                </a:solidFill>
                <a:latin typeface="+mn-lt"/>
                <a:ea typeface="+mn-ea"/>
                <a:cs typeface="+mn-cs"/>
                <a:sym typeface="Wingdings"/>
              </a:rPr>
              <a:t>cardiothoracale</a:t>
            </a:r>
            <a:r>
              <a:rPr lang="nl-NL" dirty="0" smtClean="0">
                <a:solidFill>
                  <a:schemeClr val="accent1">
                    <a:lumMod val="50000"/>
                  </a:schemeClr>
                </a:solidFill>
                <a:latin typeface="+mn-lt"/>
                <a:ea typeface="+mn-ea"/>
                <a:cs typeface="+mn-cs"/>
                <a:sym typeface="Wingdings"/>
              </a:rPr>
              <a:t> chirurgie</a:t>
            </a:r>
            <a:endPar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endParaRPr>
          </a:p>
          <a:p>
            <a:pPr marL="342864" marR="0" lvl="0" indent="-342864" algn="l" defTabSz="914306" rtl="0" eaLnBrk="1" fontAlgn="auto" latinLnBrk="0" hangingPunct="1">
              <a:lnSpc>
                <a:spcPct val="100000"/>
              </a:lnSpc>
              <a:spcBef>
                <a:spcPts val="700"/>
              </a:spcBef>
              <a:spcAft>
                <a:spcPts val="0"/>
              </a:spcAft>
              <a:buClrTx/>
              <a:buSzPct val="100000"/>
              <a:buFont typeface="Arial"/>
              <a:buNone/>
              <a:tabLst/>
              <a:defRPr/>
            </a:pPr>
            <a:endParaRPr kumimoji="0" lang="nl-NL" sz="2000" b="1" i="0" u="none" strike="noStrike" kern="0" cap="none" spc="0" normalizeH="0" baseline="0" noProof="0" dirty="0" smtClean="0">
              <a:ln>
                <a:noFill/>
              </a:ln>
              <a:solidFill>
                <a:schemeClr val="accent1">
                  <a:lumMod val="50000"/>
                </a:schemeClr>
              </a:solidFill>
              <a:effectLst/>
              <a:uLnTx/>
              <a:uFillTx/>
              <a:latin typeface="+mn-lt"/>
              <a:ea typeface="+mn-ea"/>
              <a:cs typeface="Arial" panose="020B0604020202020204" pitchFamily="34" charset="0"/>
              <a:sym typeface="Calibri"/>
            </a:endParaRPr>
          </a:p>
          <a:p>
            <a:pPr marL="342864" marR="0" lvl="0" indent="-342864" algn="l" defTabSz="914306" rtl="0" eaLnBrk="1" fontAlgn="auto" latinLnBrk="0" hangingPunct="1">
              <a:lnSpc>
                <a:spcPct val="100000"/>
              </a:lnSpc>
              <a:spcBef>
                <a:spcPts val="700"/>
              </a:spcBef>
              <a:spcAft>
                <a:spcPts val="0"/>
              </a:spcAft>
              <a:buClrTx/>
              <a:buSzPct val="100000"/>
              <a:buFont typeface="Arial"/>
              <a:buNone/>
              <a:tabLst/>
              <a:defRPr/>
            </a:pPr>
            <a:r>
              <a:rPr kumimoji="0" lang="nl-NL" sz="2000" b="1" i="0" u="none" strike="noStrike" kern="0" cap="none" spc="0" normalizeH="0" baseline="0" noProof="0" dirty="0" err="1" smtClean="0">
                <a:ln>
                  <a:noFill/>
                </a:ln>
                <a:solidFill>
                  <a:schemeClr val="accent1">
                    <a:lumMod val="50000"/>
                  </a:schemeClr>
                </a:solidFill>
                <a:effectLst/>
                <a:uLnTx/>
                <a:uFillTx/>
                <a:latin typeface="+mn-lt"/>
                <a:ea typeface="+mn-ea"/>
                <a:cs typeface="Arial" panose="020B0604020202020204" pitchFamily="34" charset="0"/>
                <a:sym typeface="Calibri"/>
              </a:rPr>
              <a:t>Postmortum</a:t>
            </a:r>
            <a:r>
              <a:rPr kumimoji="0" lang="nl-NL" sz="2000" b="1" i="0" u="none" strike="noStrike" kern="0" cap="none" spc="0" normalizeH="0" noProof="0" dirty="0" smtClean="0">
                <a:ln>
                  <a:noFill/>
                </a:ln>
                <a:solidFill>
                  <a:schemeClr val="accent1">
                    <a:lumMod val="50000"/>
                  </a:schemeClr>
                </a:solidFill>
                <a:effectLst/>
                <a:uLnTx/>
                <a:uFillTx/>
                <a:latin typeface="+mn-lt"/>
                <a:ea typeface="+mn-ea"/>
                <a:cs typeface="Arial" panose="020B0604020202020204" pitchFamily="34" charset="0"/>
                <a:sym typeface="Calibri"/>
              </a:rPr>
              <a:t> histologie</a:t>
            </a:r>
            <a:endParaRPr kumimoji="0" lang="nl-NL" sz="2000" b="1"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rPr>
              <a:t>Multifocaal</a:t>
            </a:r>
            <a:r>
              <a:rPr kumimoji="0" lang="nl-NL" b="0" i="0" u="none" strike="noStrike" kern="0" cap="none" spc="0" normalizeH="0" noProof="0" dirty="0" smtClean="0">
                <a:ln>
                  <a:noFill/>
                </a:ln>
                <a:solidFill>
                  <a:schemeClr val="accent1">
                    <a:lumMod val="50000"/>
                  </a:schemeClr>
                </a:solidFill>
                <a:effectLst/>
                <a:uLnTx/>
                <a:uFillTx/>
                <a:latin typeface="+mn-lt"/>
                <a:ea typeface="+mn-ea"/>
                <a:cs typeface="+mn-cs"/>
                <a:sym typeface="Calibri"/>
              </a:rPr>
              <a:t> DLBCL in li en re ventrikel</a:t>
            </a: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lang="nl-NL" baseline="0" dirty="0" smtClean="0">
                <a:solidFill>
                  <a:schemeClr val="accent1">
                    <a:lumMod val="50000"/>
                  </a:schemeClr>
                </a:solidFill>
                <a:latin typeface="+mn-lt"/>
                <a:ea typeface="+mn-ea"/>
                <a:cs typeface="+mn-cs"/>
                <a:sym typeface="Calibri"/>
              </a:rPr>
              <a:t>Lokalisatie</a:t>
            </a:r>
            <a:r>
              <a:rPr lang="nl-NL" dirty="0" smtClean="0">
                <a:solidFill>
                  <a:schemeClr val="accent1">
                    <a:lumMod val="50000"/>
                  </a:schemeClr>
                </a:solidFill>
                <a:latin typeface="+mn-lt"/>
                <a:ea typeface="+mn-ea"/>
                <a:cs typeface="+mn-cs"/>
                <a:sym typeface="Calibri"/>
              </a:rPr>
              <a:t> in li mamma</a:t>
            </a: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mn-cs"/>
                <a:sym typeface="Calibri"/>
              </a:rPr>
              <a:t>M</a:t>
            </a:r>
            <a:r>
              <a:rPr kumimoji="0" lang="nl-NL" b="0" i="0" u="none" strike="noStrike" kern="0" cap="none" spc="0" normalizeH="0" noProof="0" dirty="0" smtClean="0">
                <a:ln>
                  <a:noFill/>
                </a:ln>
                <a:solidFill>
                  <a:schemeClr val="accent1">
                    <a:lumMod val="50000"/>
                  </a:schemeClr>
                </a:solidFill>
                <a:effectLst/>
                <a:uLnTx/>
                <a:uFillTx/>
                <a:latin typeface="+mn-lt"/>
                <a:ea typeface="+mn-ea"/>
                <a:cs typeface="+mn-cs"/>
                <a:sym typeface="Calibri"/>
              </a:rPr>
              <a:t>ediastinale en supraclaviculaire lymfadenopathie</a:t>
            </a: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lang="nl-NL" dirty="0" err="1" smtClean="0">
                <a:solidFill>
                  <a:schemeClr val="accent1">
                    <a:lumMod val="50000"/>
                  </a:schemeClr>
                </a:solidFill>
                <a:latin typeface="+mn-lt"/>
                <a:ea typeface="+mn-ea"/>
                <a:cs typeface="+mn-cs"/>
                <a:sym typeface="Calibri"/>
              </a:rPr>
              <a:t>Subsegmentele</a:t>
            </a:r>
            <a:r>
              <a:rPr lang="nl-NL" dirty="0" smtClean="0">
                <a:solidFill>
                  <a:schemeClr val="accent1">
                    <a:lumMod val="50000"/>
                  </a:schemeClr>
                </a:solidFill>
                <a:latin typeface="+mn-lt"/>
                <a:ea typeface="+mn-ea"/>
                <a:cs typeface="+mn-cs"/>
                <a:sym typeface="Calibri"/>
              </a:rPr>
              <a:t> long</a:t>
            </a:r>
            <a:r>
              <a:rPr lang="nl-NL" noProof="0" dirty="0" smtClean="0">
                <a:solidFill>
                  <a:schemeClr val="accent1">
                    <a:lumMod val="50000"/>
                  </a:schemeClr>
                </a:solidFill>
                <a:latin typeface="+mn-lt"/>
                <a:ea typeface="+mn-ea"/>
                <a:cs typeface="+mn-cs"/>
                <a:sym typeface="Calibri"/>
              </a:rPr>
              <a:t>embolieën</a:t>
            </a:r>
            <a:endParaRPr kumimoji="0" lang="nl-NL" b="0" i="0" u="none" strike="noStrike" kern="0" cap="none" spc="0" normalizeH="0" baseline="0" noProof="0" dirty="0" smtClean="0">
              <a:ln>
                <a:noFill/>
              </a:ln>
              <a:solidFill>
                <a:schemeClr val="accent1">
                  <a:lumMod val="50000"/>
                </a:schemeClr>
              </a:solidFill>
              <a:effectLst/>
              <a:uLnTx/>
              <a:uFillTx/>
              <a:latin typeface="+mn-lt"/>
              <a:ea typeface="+mn-ea"/>
              <a:cs typeface="Arial" panose="020B0604020202020204" pitchFamily="34" charset="0"/>
              <a:sym typeface="Calibri"/>
            </a:endParaRPr>
          </a:p>
          <a:p>
            <a:pPr marL="342864" marR="0" lvl="0" indent="-342864" algn="l" defTabSz="410751" rtl="0" eaLnBrk="1" fontAlgn="auto" latinLnBrk="0" hangingPunct="0">
              <a:lnSpc>
                <a:spcPct val="100000"/>
              </a:lnSpc>
              <a:spcBef>
                <a:spcPts val="0"/>
              </a:spcBef>
              <a:spcAft>
                <a:spcPts val="0"/>
              </a:spcAft>
              <a:buClrTx/>
              <a:buSzPct val="100000"/>
              <a:buFont typeface="Arial"/>
              <a:buChar char="•"/>
              <a:tabLst/>
              <a:defRPr/>
            </a:pPr>
            <a:endParaRPr kumimoji="0" lang="nl-NL" sz="2109" b="0" i="0" u="none" strike="noStrike" kern="0" cap="none" spc="0" normalizeH="0" baseline="0" noProof="0" dirty="0" smtClean="0">
              <a:ln>
                <a:noFill/>
              </a:ln>
              <a:solidFill>
                <a:schemeClr val="accent1">
                  <a:lumMod val="50000"/>
                </a:schemeClr>
              </a:solidFill>
              <a:effectLst/>
              <a:uLnTx/>
              <a:uFillTx/>
              <a:latin typeface="+mn-lt"/>
              <a:ea typeface="+mn-ea"/>
              <a:cs typeface="Arial" panose="020B0604020202020204" pitchFamily="34" charset="0"/>
              <a:sym typeface="Calibri"/>
            </a:endParaRPr>
          </a:p>
          <a:p>
            <a:pPr marL="0" marR="0" lvl="0" indent="0" algn="l" defTabSz="914306" rtl="0" eaLnBrk="1" fontAlgn="auto" latinLnBrk="0" hangingPunct="1">
              <a:lnSpc>
                <a:spcPct val="100000"/>
              </a:lnSpc>
              <a:spcBef>
                <a:spcPts val="700"/>
              </a:spcBef>
              <a:spcAft>
                <a:spcPts val="0"/>
              </a:spcAft>
              <a:buClrTx/>
              <a:buSzPct val="100000"/>
              <a:buFont typeface="Arial"/>
              <a:buNone/>
              <a:tabLst/>
              <a:defRPr/>
            </a:pPr>
            <a:endParaRPr kumimoji="0" lang="nl-NL" sz="3200" b="0" i="0" u="none" strike="noStrike" kern="0" cap="none" spc="0" normalizeH="0" baseline="0" noProof="0" dirty="0">
              <a:ln>
                <a:noFill/>
              </a:ln>
              <a:solidFill>
                <a:schemeClr val="accent1">
                  <a:lumMod val="50000"/>
                </a:schemeClr>
              </a:solidFill>
              <a:effectLst/>
              <a:uLnTx/>
              <a:uFillTx/>
              <a:latin typeface="+mn-lt"/>
              <a:ea typeface="+mn-ea"/>
              <a:cs typeface="+mn-cs"/>
              <a:sym typeface="Calibri"/>
            </a:endParaRPr>
          </a:p>
        </p:txBody>
      </p:sp>
      <p:sp>
        <p:nvSpPr>
          <p:cNvPr id="13" name="Tekstvak 12"/>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Tree>
    <p:extLst>
      <p:ext uri="{BB962C8B-B14F-4D97-AF65-F5344CB8AC3E}">
        <p14:creationId xmlns:p14="http://schemas.microsoft.com/office/powerpoint/2010/main" val="4000237245"/>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amsterdam um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210266" y="272480"/>
            <a:ext cx="744267" cy="744267"/>
          </a:xfrm>
          <a:prstGeom prst="rect">
            <a:avLst/>
          </a:prstGeom>
          <a:noFill/>
          <a:extLst>
            <a:ext uri="{909E8E84-426E-40DD-AFC4-6F175D3DCCD1}">
              <a14:hiddenFill xmlns:a14="http://schemas.microsoft.com/office/drawing/2010/main">
                <a:solidFill>
                  <a:srgbClr val="FFFFFF"/>
                </a:solidFill>
              </a14:hiddenFill>
            </a:ext>
          </a:extLst>
        </p:spPr>
      </p:pic>
      <p:sp>
        <p:nvSpPr>
          <p:cNvPr id="9"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Patiënte</a:t>
            </a:r>
            <a:r>
              <a:rPr sz="3600" dirty="0" smtClean="0">
                <a:solidFill>
                  <a:srgbClr val="FF6600"/>
                </a:solidFill>
              </a:rPr>
              <a:t> </a:t>
            </a:r>
            <a:r>
              <a:rPr lang="nl-NL" sz="3600" dirty="0">
                <a:solidFill>
                  <a:srgbClr val="FF6600"/>
                </a:solidFill>
              </a:rPr>
              <a:t>B</a:t>
            </a:r>
            <a:r>
              <a:rPr sz="3600" dirty="0" smtClean="0">
                <a:solidFill>
                  <a:srgbClr val="FF6600"/>
                </a:solidFill>
              </a:rPr>
              <a:t>, </a:t>
            </a:r>
            <a:r>
              <a:rPr lang="nl-NL" sz="3600" dirty="0" smtClean="0">
                <a:solidFill>
                  <a:srgbClr val="FF6600"/>
                </a:solidFill>
              </a:rPr>
              <a:t>18 jaar</a:t>
            </a:r>
            <a:endParaRPr sz="3600" dirty="0">
              <a:solidFill>
                <a:srgbClr val="FF6600"/>
              </a:solidFill>
            </a:endParaRPr>
          </a:p>
        </p:txBody>
      </p:sp>
      <p:sp>
        <p:nvSpPr>
          <p:cNvPr id="14" name="Tijdelijke aanduiding voor inhoud 2"/>
          <p:cNvSpPr txBox="1">
            <a:spLocks/>
          </p:cNvSpPr>
          <p:nvPr/>
        </p:nvSpPr>
        <p:spPr>
          <a:xfrm>
            <a:off x="797667" y="1622975"/>
            <a:ext cx="9577752" cy="4351338"/>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lIns="65020" tIns="65020" rIns="65020" bIns="65020">
            <a:normAutofit/>
          </a:bodyPr>
          <a:lstStyle/>
          <a:p>
            <a:pPr marL="342864" marR="0" lvl="0" indent="-342864" algn="l" defTabSz="914306" rtl="0" eaLnBrk="1" fontAlgn="auto" latinLnBrk="0" hangingPunct="1">
              <a:lnSpc>
                <a:spcPct val="100000"/>
              </a:lnSpc>
              <a:spcBef>
                <a:spcPts val="700"/>
              </a:spcBef>
              <a:spcAft>
                <a:spcPts val="0"/>
              </a:spcAft>
              <a:buClrTx/>
              <a:buSzPct val="100000"/>
              <a:buFont typeface="Arial"/>
              <a:buNone/>
              <a:tabLst/>
              <a:defRPr/>
            </a:pPr>
            <a:r>
              <a:rPr lang="nl-NL" sz="2000" b="1" dirty="0" smtClean="0">
                <a:solidFill>
                  <a:srgbClr val="203864"/>
                </a:solidFill>
                <a:latin typeface="+mn-lt"/>
                <a:ea typeface="+mn-ea"/>
                <a:cs typeface="+mn-cs"/>
                <a:sym typeface="Calibri"/>
              </a:rPr>
              <a:t>Blanco voorgeschiedenis</a:t>
            </a:r>
            <a:endParaRPr kumimoji="0" lang="nl-NL" sz="2000" b="1" i="0" u="none" strike="noStrike" kern="0" cap="none" spc="0" normalizeH="0" baseline="0" noProof="0" dirty="0" smtClean="0">
              <a:ln>
                <a:noFill/>
              </a:ln>
              <a:solidFill>
                <a:srgbClr val="203864"/>
              </a:solidFill>
              <a:effectLst/>
              <a:uLnTx/>
              <a:uFillTx/>
              <a:latin typeface="+mn-lt"/>
              <a:ea typeface="+mn-ea"/>
              <a:cs typeface="+mn-cs"/>
              <a:sym typeface="Calibri"/>
            </a:endParaRPr>
          </a:p>
          <a:p>
            <a:pPr marL="457152" marR="0" lvl="1" indent="0" algn="l" defTabSz="410751" rtl="0" eaLnBrk="1" fontAlgn="auto" latinLnBrk="0" hangingPunct="0">
              <a:lnSpc>
                <a:spcPct val="100000"/>
              </a:lnSpc>
              <a:spcBef>
                <a:spcPts val="0"/>
              </a:spcBef>
              <a:spcAft>
                <a:spcPts val="0"/>
              </a:spcAft>
              <a:buClrTx/>
              <a:buSzPct val="100000"/>
              <a:buFont typeface="Arial"/>
              <a:buNone/>
              <a:tabLst/>
              <a:defRPr/>
            </a:pPr>
            <a:endParaRPr kumimoji="0" lang="nl-NL" sz="1687" b="0" i="0" u="none" strike="noStrike" kern="0" cap="none" spc="0" normalizeH="0" baseline="0" noProof="0" dirty="0" smtClean="0">
              <a:ln>
                <a:noFill/>
              </a:ln>
              <a:solidFill>
                <a:srgbClr val="203864"/>
              </a:solidFill>
              <a:effectLst/>
              <a:uLnTx/>
              <a:uFillTx/>
              <a:latin typeface="+mn-lt"/>
              <a:ea typeface="+mn-ea"/>
              <a:cs typeface="Arial" panose="020B0604020202020204" pitchFamily="34" charset="0"/>
              <a:sym typeface="Calibri"/>
            </a:endParaRPr>
          </a:p>
          <a:p>
            <a:pPr marL="342864" marR="0" lvl="0" indent="-342864" algn="l" defTabSz="914306" rtl="0" eaLnBrk="1" fontAlgn="auto" latinLnBrk="0" hangingPunct="1">
              <a:lnSpc>
                <a:spcPct val="100000"/>
              </a:lnSpc>
              <a:spcBef>
                <a:spcPts val="700"/>
              </a:spcBef>
              <a:spcAft>
                <a:spcPts val="0"/>
              </a:spcAft>
              <a:buClrTx/>
              <a:buSzPct val="100000"/>
              <a:buFont typeface="Arial"/>
              <a:buNone/>
              <a:tabLst/>
              <a:defRPr/>
            </a:pPr>
            <a:r>
              <a:rPr kumimoji="0" lang="nl-NL" sz="2000" b="1" i="0" u="none" strike="noStrike" kern="0" cap="none" spc="0" normalizeH="0" baseline="0" noProof="0" dirty="0" smtClean="0">
                <a:ln>
                  <a:noFill/>
                </a:ln>
                <a:solidFill>
                  <a:srgbClr val="203864"/>
                </a:solidFill>
                <a:effectLst/>
                <a:uLnTx/>
                <a:uFillTx/>
                <a:latin typeface="+mn-lt"/>
                <a:ea typeface="+mn-ea"/>
                <a:cs typeface="Arial" panose="020B0604020202020204" pitchFamily="34" charset="0"/>
                <a:sym typeface="Calibri"/>
              </a:rPr>
              <a:t>Anamnese</a:t>
            </a:r>
            <a:endParaRPr kumimoji="0" lang="nl-NL" sz="2000" b="1" i="0" u="none" strike="noStrike" kern="0" cap="none" spc="0" normalizeH="0" baseline="0" noProof="0" dirty="0" smtClean="0">
              <a:ln>
                <a:noFill/>
              </a:ln>
              <a:solidFill>
                <a:srgbClr val="203864"/>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nl-NL" b="0" i="0" u="none" strike="noStrike" kern="0" cap="none" spc="0" normalizeH="0" baseline="0" noProof="0" dirty="0" smtClean="0">
                <a:ln>
                  <a:noFill/>
                </a:ln>
                <a:solidFill>
                  <a:srgbClr val="203864"/>
                </a:solidFill>
                <a:effectLst/>
                <a:uLnTx/>
                <a:uFillTx/>
                <a:latin typeface="+mn-lt"/>
                <a:ea typeface="+mn-ea"/>
                <a:cs typeface="+mn-cs"/>
                <a:sym typeface="Calibri"/>
              </a:rPr>
              <a:t>Progressieve</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a:t>
            </a:r>
            <a:r>
              <a:rPr lang="en-US" dirty="0" err="1" smtClean="0">
                <a:solidFill>
                  <a:srgbClr val="203864"/>
                </a:solidFill>
                <a:latin typeface="+mn-lt"/>
                <a:ea typeface="+mn-ea"/>
                <a:cs typeface="+mn-cs"/>
                <a:sym typeface="Calibri"/>
              </a:rPr>
              <a:t>moeheid</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a:t>
            </a: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oedeem</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va</a:t>
            </a:r>
            <a:r>
              <a:rPr lang="en-US" noProof="0" dirty="0" smtClean="0">
                <a:solidFill>
                  <a:srgbClr val="203864"/>
                </a:solidFill>
                <a:latin typeface="+mn-lt"/>
                <a:ea typeface="+mn-ea"/>
                <a:cs typeface="+mn-cs"/>
                <a:sym typeface="Calibri"/>
              </a:rPr>
              <a:t>n het </a:t>
            </a:r>
            <a:r>
              <a:rPr lang="en-US" noProof="0" dirty="0" err="1" smtClean="0">
                <a:solidFill>
                  <a:srgbClr val="203864"/>
                </a:solidFill>
                <a:latin typeface="+mn-lt"/>
                <a:ea typeface="+mn-ea"/>
                <a:cs typeface="+mn-cs"/>
                <a:sym typeface="Calibri"/>
              </a:rPr>
              <a:t>gelaat</a:t>
            </a:r>
            <a:endParaRPr kumimoji="0" lang="en-US" b="0" i="0" u="none" strike="noStrike" kern="0" cap="none" spc="0" normalizeH="0" baseline="0" noProof="0" dirty="0" smtClean="0">
              <a:ln>
                <a:noFill/>
              </a:ln>
              <a:solidFill>
                <a:srgbClr val="203864"/>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Sinds</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2 </a:t>
            </a: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weken</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a:t>
            </a: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hoest</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a:t>
            </a: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en</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a:t>
            </a: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dyspnoe</a:t>
            </a:r>
            <a:endParaRPr kumimoji="0" lang="en-US" b="0" i="0" u="none" strike="noStrike" kern="0" cap="none" spc="0" normalizeH="0" baseline="0" noProof="0" dirty="0" smtClean="0">
              <a:ln>
                <a:noFill/>
              </a:ln>
              <a:solidFill>
                <a:srgbClr val="203864"/>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lang="en-US" dirty="0" err="1" smtClean="0">
                <a:solidFill>
                  <a:srgbClr val="203864"/>
                </a:solidFill>
                <a:latin typeface="+mn-lt"/>
                <a:ea typeface="+mn-ea"/>
                <a:cs typeface="+mn-cs"/>
                <a:sym typeface="Calibri"/>
              </a:rPr>
              <a:t>Thoracale</a:t>
            </a:r>
            <a:r>
              <a:rPr lang="en-US" noProof="0" dirty="0" smtClean="0">
                <a:solidFill>
                  <a:srgbClr val="203864"/>
                </a:solidFill>
                <a:latin typeface="+mn-lt"/>
                <a:ea typeface="+mn-ea"/>
                <a:cs typeface="+mn-cs"/>
                <a:sym typeface="Calibri"/>
              </a:rPr>
              <a:t> </a:t>
            </a:r>
            <a:r>
              <a:rPr lang="en-US" noProof="0" dirty="0" err="1" smtClean="0">
                <a:solidFill>
                  <a:srgbClr val="203864"/>
                </a:solidFill>
                <a:latin typeface="+mn-lt"/>
                <a:ea typeface="+mn-ea"/>
                <a:cs typeface="+mn-cs"/>
                <a:sym typeface="Calibri"/>
              </a:rPr>
              <a:t>pijn</a:t>
            </a:r>
            <a:endParaRPr kumimoji="0" lang="en-US" b="0" i="0" u="none" strike="noStrike" kern="0" cap="none" spc="0" normalizeH="0" baseline="0" noProof="0" dirty="0" smtClean="0">
              <a:ln>
                <a:noFill/>
              </a:ln>
              <a:solidFill>
                <a:srgbClr val="203864"/>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Wingdings" panose="05000000000000000000" pitchFamily="2" charset="2"/>
              <a:buChar char="§"/>
              <a:tabLst/>
              <a:defRPr/>
            </a:pPr>
            <a:endParaRPr kumimoji="0" lang="nl-NL" sz="1687" b="0" i="0" u="none" strike="noStrike" kern="0" cap="none" spc="0" normalizeH="0" baseline="0" noProof="0" dirty="0" smtClean="0">
              <a:ln>
                <a:noFill/>
              </a:ln>
              <a:solidFill>
                <a:srgbClr val="203864"/>
              </a:solidFill>
              <a:effectLst/>
              <a:uLnTx/>
              <a:uFillTx/>
              <a:latin typeface="+mn-lt"/>
              <a:ea typeface="+mn-ea"/>
              <a:cs typeface="+mn-cs"/>
              <a:sym typeface="Calibri"/>
            </a:endParaRPr>
          </a:p>
          <a:p>
            <a:pPr marL="342864" marR="0" lvl="0" indent="-342864" algn="l" defTabSz="914306" rtl="0" eaLnBrk="1" fontAlgn="auto" latinLnBrk="0" hangingPunct="1">
              <a:lnSpc>
                <a:spcPct val="100000"/>
              </a:lnSpc>
              <a:spcBef>
                <a:spcPts val="700"/>
              </a:spcBef>
              <a:spcAft>
                <a:spcPts val="0"/>
              </a:spcAft>
              <a:buClrTx/>
              <a:buSzPct val="100000"/>
              <a:buFont typeface="Arial"/>
              <a:buNone/>
              <a:tabLst/>
              <a:defRPr/>
            </a:pPr>
            <a:r>
              <a:rPr lang="nl-NL" sz="2000" b="1" dirty="0" smtClean="0">
                <a:solidFill>
                  <a:srgbClr val="203864"/>
                </a:solidFill>
                <a:latin typeface="+mn-lt"/>
                <a:ea typeface="+mn-ea"/>
                <a:cs typeface="Arial" panose="020B0604020202020204" pitchFamily="34" charset="0"/>
                <a:sym typeface="Calibri"/>
              </a:rPr>
              <a:t>Lichamelijk onderzoek</a:t>
            </a:r>
            <a:endParaRPr kumimoji="0" lang="nl-NL" sz="2000" b="1" i="0" u="none" strike="noStrike" kern="0" cap="none" spc="0" normalizeH="0" baseline="0" noProof="0" dirty="0" smtClean="0">
              <a:ln>
                <a:noFill/>
              </a:ln>
              <a:solidFill>
                <a:srgbClr val="203864"/>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lang="nl-NL" dirty="0" smtClean="0">
                <a:solidFill>
                  <a:srgbClr val="203864"/>
                </a:solidFill>
                <a:latin typeface="+mn-lt"/>
                <a:ea typeface="+mn-ea"/>
                <a:cs typeface="+mn-cs"/>
                <a:sym typeface="Calibri"/>
              </a:rPr>
              <a:t>BD</a:t>
            </a:r>
            <a:r>
              <a:rPr kumimoji="0" lang="nl-NL" b="0" i="0" u="none" strike="noStrike" kern="0" cap="none" spc="0" normalizeH="0" baseline="0" noProof="0" dirty="0" smtClean="0">
                <a:ln>
                  <a:noFill/>
                </a:ln>
                <a:solidFill>
                  <a:srgbClr val="203864"/>
                </a:solidFill>
                <a:effectLst/>
                <a:uLnTx/>
                <a:uFillTx/>
                <a:latin typeface="+mn-lt"/>
                <a:ea typeface="+mn-ea"/>
                <a:cs typeface="+mn-cs"/>
                <a:sym typeface="Calibri"/>
              </a:rPr>
              <a:t> 110/70 </a:t>
            </a:r>
            <a:r>
              <a:rPr lang="nl-NL" dirty="0" smtClean="0">
                <a:solidFill>
                  <a:srgbClr val="203864"/>
                </a:solidFill>
                <a:latin typeface="+mn-lt"/>
                <a:ea typeface="+mn-ea"/>
                <a:cs typeface="+mn-cs"/>
                <a:sym typeface="Calibri"/>
              </a:rPr>
              <a:t>pols</a:t>
            </a:r>
            <a:r>
              <a:rPr kumimoji="0" lang="nl-NL" b="0" i="0" u="none" strike="noStrike" kern="0" cap="none" spc="0" normalizeH="0" baseline="0" noProof="0" dirty="0" smtClean="0">
                <a:ln>
                  <a:noFill/>
                </a:ln>
                <a:solidFill>
                  <a:srgbClr val="203864"/>
                </a:solidFill>
                <a:effectLst/>
                <a:uLnTx/>
                <a:uFillTx/>
                <a:latin typeface="+mn-lt"/>
                <a:ea typeface="+mn-ea"/>
                <a:cs typeface="+mn-cs"/>
                <a:sym typeface="Calibri"/>
              </a:rPr>
              <a:t> 92/min, Temp. 36,7 °C, </a:t>
            </a:r>
            <a:r>
              <a:rPr lang="nl-NL" dirty="0" smtClean="0">
                <a:solidFill>
                  <a:srgbClr val="203864"/>
                </a:solidFill>
                <a:latin typeface="+mn-lt"/>
                <a:ea typeface="+mn-ea"/>
                <a:cs typeface="+mn-cs"/>
                <a:sym typeface="Calibri"/>
              </a:rPr>
              <a:t>RR</a:t>
            </a:r>
            <a:r>
              <a:rPr kumimoji="0" lang="nl-NL" b="0" i="0" u="none" strike="noStrike" kern="0" cap="none" spc="0" normalizeH="0" baseline="0" noProof="0" dirty="0" smtClean="0">
                <a:ln>
                  <a:noFill/>
                </a:ln>
                <a:solidFill>
                  <a:srgbClr val="203864"/>
                </a:solidFill>
                <a:effectLst/>
                <a:uLnTx/>
                <a:uFillTx/>
                <a:latin typeface="+mn-lt"/>
                <a:ea typeface="+mn-ea"/>
                <a:cs typeface="+mn-cs"/>
                <a:sym typeface="Calibri"/>
              </a:rPr>
              <a:t> 28/min, </a:t>
            </a:r>
            <a:r>
              <a:rPr lang="nl-NL" dirty="0" err="1" smtClean="0">
                <a:solidFill>
                  <a:srgbClr val="203864"/>
                </a:solidFill>
                <a:latin typeface="+mn-lt"/>
                <a:ea typeface="+mn-ea"/>
                <a:cs typeface="+mn-cs"/>
                <a:sym typeface="Calibri"/>
              </a:rPr>
              <a:t>Sat</a:t>
            </a:r>
            <a:r>
              <a:rPr kumimoji="0" lang="nl-NL" b="0" i="0" u="none" strike="noStrike" kern="0" cap="none" spc="0" normalizeH="0" baseline="0" noProof="0" dirty="0" smtClean="0">
                <a:ln>
                  <a:noFill/>
                </a:ln>
                <a:solidFill>
                  <a:srgbClr val="203864"/>
                </a:solidFill>
                <a:effectLst/>
                <a:uLnTx/>
                <a:uFillTx/>
                <a:latin typeface="+mn-lt"/>
                <a:ea typeface="+mn-ea"/>
                <a:cs typeface="+mn-cs"/>
                <a:sym typeface="Calibri"/>
              </a:rPr>
              <a:t> 97% </a:t>
            </a: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nl-NL" b="0" i="0" u="none" strike="noStrike" kern="0" cap="none" spc="0" normalizeH="0" baseline="0" noProof="0" dirty="0" smtClean="0">
                <a:ln>
                  <a:noFill/>
                </a:ln>
                <a:solidFill>
                  <a:srgbClr val="203864"/>
                </a:solidFill>
                <a:effectLst/>
                <a:uLnTx/>
                <a:uFillTx/>
                <a:latin typeface="+mn-lt"/>
                <a:ea typeface="+mn-ea"/>
                <a:cs typeface="+mn-cs"/>
                <a:sym typeface="Calibri"/>
              </a:rPr>
              <a:t>Hart: S1/S2, </a:t>
            </a:r>
            <a:r>
              <a:rPr lang="nl-NL" dirty="0" smtClean="0">
                <a:solidFill>
                  <a:srgbClr val="203864"/>
                </a:solidFill>
                <a:latin typeface="+mn-lt"/>
                <a:ea typeface="+mn-ea"/>
                <a:cs typeface="+mn-cs"/>
                <a:sym typeface="Calibri"/>
              </a:rPr>
              <a:t>geen souffle</a:t>
            </a:r>
            <a:endParaRPr kumimoji="0" lang="nl-NL" b="0" i="0" u="none" strike="noStrike" kern="0" cap="none" spc="0" normalizeH="0" baseline="0" noProof="0" dirty="0" smtClean="0">
              <a:ln>
                <a:noFill/>
              </a:ln>
              <a:solidFill>
                <a:srgbClr val="203864"/>
              </a:solidFill>
              <a:effectLst/>
              <a:uLnTx/>
              <a:uFillTx/>
              <a:latin typeface="+mn-lt"/>
              <a:ea typeface="+mn-ea"/>
              <a:cs typeface="+mn-cs"/>
              <a:sym typeface="Calibri"/>
            </a:endParaRPr>
          </a:p>
          <a:p>
            <a:pPr marL="783691" marR="0" lvl="1" indent="-326539" algn="l" defTabSz="914306" rtl="0" eaLnBrk="1" fontAlgn="auto" latinLnBrk="0" hangingPunct="1">
              <a:lnSpc>
                <a:spcPct val="100000"/>
              </a:lnSpc>
              <a:spcBef>
                <a:spcPts val="700"/>
              </a:spcBef>
              <a:spcAft>
                <a:spcPts val="0"/>
              </a:spcAft>
              <a:buClrTx/>
              <a:buSzPct val="100000"/>
              <a:buFont typeface="Arial"/>
              <a:buChar char="•"/>
              <a:tabLst/>
              <a:defRPr/>
            </a:pP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Long: </a:t>
            </a:r>
            <a:r>
              <a:rPr lang="en-US" dirty="0" err="1" smtClean="0">
                <a:solidFill>
                  <a:srgbClr val="203864"/>
                </a:solidFill>
                <a:latin typeface="+mn-lt"/>
                <a:ea typeface="+mn-ea"/>
                <a:cs typeface="+mn-cs"/>
                <a:sym typeface="Calibri"/>
              </a:rPr>
              <a:t>geen</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 </a:t>
            </a:r>
            <a:r>
              <a:rPr kumimoji="0" lang="en-US" b="0" i="0" u="none" strike="noStrike" kern="0" cap="none" spc="0" normalizeH="0" baseline="0" noProof="0" dirty="0" err="1" smtClean="0">
                <a:ln>
                  <a:noFill/>
                </a:ln>
                <a:solidFill>
                  <a:srgbClr val="203864"/>
                </a:solidFill>
                <a:effectLst/>
                <a:uLnTx/>
                <a:uFillTx/>
                <a:latin typeface="+mn-lt"/>
                <a:ea typeface="+mn-ea"/>
                <a:cs typeface="+mn-cs"/>
                <a:sym typeface="Calibri"/>
              </a:rPr>
              <a:t>crepitaties</a:t>
            </a:r>
            <a:r>
              <a:rPr lang="en-US" dirty="0" smtClean="0">
                <a:solidFill>
                  <a:srgbClr val="203864"/>
                </a:solidFill>
                <a:latin typeface="+mn-lt"/>
                <a:ea typeface="+mn-ea"/>
                <a:cs typeface="+mn-cs"/>
                <a:sym typeface="Calibri"/>
              </a:rPr>
              <a:t>/</a:t>
            </a:r>
            <a:r>
              <a:rPr kumimoji="0" lang="en-US" b="0" i="0" u="none" strike="noStrike" kern="0" cap="none" spc="0" normalizeH="0" baseline="0" noProof="0" dirty="0" smtClean="0">
                <a:ln>
                  <a:noFill/>
                </a:ln>
                <a:solidFill>
                  <a:srgbClr val="203864"/>
                </a:solidFill>
                <a:effectLst/>
                <a:uLnTx/>
                <a:uFillTx/>
                <a:latin typeface="+mn-lt"/>
                <a:ea typeface="+mn-ea"/>
                <a:cs typeface="+mn-cs"/>
                <a:sym typeface="Calibri"/>
              </a:rPr>
              <a:t>rhonchi</a:t>
            </a:r>
          </a:p>
          <a:p>
            <a:pPr marR="0" lvl="0" algn="l" defTabSz="410751" rtl="0" eaLnBrk="1" fontAlgn="auto" latinLnBrk="0" hangingPunct="0">
              <a:lnSpc>
                <a:spcPct val="100000"/>
              </a:lnSpc>
              <a:spcBef>
                <a:spcPts val="0"/>
              </a:spcBef>
              <a:spcAft>
                <a:spcPts val="0"/>
              </a:spcAft>
              <a:buClrTx/>
              <a:buSzPct val="100000"/>
              <a:tabLst/>
              <a:defRPr/>
            </a:pPr>
            <a:endParaRPr kumimoji="0" lang="nl-NL" sz="2109" b="0" i="0" u="none" strike="noStrike" kern="0" cap="none" spc="0" normalizeH="0" baseline="0" noProof="0" dirty="0" smtClean="0">
              <a:ln>
                <a:noFill/>
              </a:ln>
              <a:solidFill>
                <a:srgbClr val="000000"/>
              </a:solidFill>
              <a:effectLst/>
              <a:uLnTx/>
              <a:uFillTx/>
              <a:latin typeface="+mn-lt"/>
              <a:ea typeface="+mn-ea"/>
              <a:cs typeface="Arial" panose="020B0604020202020204" pitchFamily="34" charset="0"/>
              <a:sym typeface="Calibri"/>
            </a:endParaRPr>
          </a:p>
          <a:p>
            <a:pPr marL="342864" marR="0" lvl="0" indent="-342864" algn="l" defTabSz="410751" rtl="0" eaLnBrk="1" fontAlgn="auto" latinLnBrk="0" hangingPunct="0">
              <a:lnSpc>
                <a:spcPct val="100000"/>
              </a:lnSpc>
              <a:spcBef>
                <a:spcPts val="0"/>
              </a:spcBef>
              <a:spcAft>
                <a:spcPts val="0"/>
              </a:spcAft>
              <a:buClrTx/>
              <a:buSzPct val="100000"/>
              <a:buFont typeface="Arial"/>
              <a:buChar char="•"/>
              <a:tabLst/>
              <a:defRPr/>
            </a:pPr>
            <a:endParaRPr kumimoji="0" lang="nl-NL" sz="2109" b="0" i="0" u="none" strike="noStrike" kern="0" cap="none" spc="0" normalizeH="0" baseline="0" noProof="0" dirty="0" smtClean="0">
              <a:ln>
                <a:noFill/>
              </a:ln>
              <a:solidFill>
                <a:srgbClr val="000000"/>
              </a:solidFill>
              <a:effectLst/>
              <a:uLnTx/>
              <a:uFillTx/>
              <a:latin typeface="+mn-lt"/>
              <a:ea typeface="+mn-ea"/>
              <a:cs typeface="Arial" panose="020B0604020202020204" pitchFamily="34" charset="0"/>
              <a:sym typeface="Calibri"/>
            </a:endParaRPr>
          </a:p>
          <a:p>
            <a:pPr marL="0" marR="0" lvl="0" indent="0" algn="l" defTabSz="914306" rtl="0" eaLnBrk="1" fontAlgn="auto" latinLnBrk="0" hangingPunct="1">
              <a:lnSpc>
                <a:spcPct val="100000"/>
              </a:lnSpc>
              <a:spcBef>
                <a:spcPts val="700"/>
              </a:spcBef>
              <a:spcAft>
                <a:spcPts val="0"/>
              </a:spcAft>
              <a:buClrTx/>
              <a:buSzPct val="100000"/>
              <a:buFont typeface="Arial"/>
              <a:buNone/>
              <a:tabLst/>
              <a:defRPr/>
            </a:pPr>
            <a:endParaRPr kumimoji="0" lang="nl-NL" sz="3200" b="0" i="0" u="none" strike="noStrike" kern="0" cap="none" spc="0" normalizeH="0" baseline="0" noProof="0" dirty="0">
              <a:ln>
                <a:noFill/>
              </a:ln>
              <a:solidFill>
                <a:srgbClr val="000000"/>
              </a:solidFill>
              <a:effectLst/>
              <a:uLnTx/>
              <a:uFillTx/>
              <a:latin typeface="+mn-lt"/>
              <a:ea typeface="+mn-ea"/>
              <a:cs typeface="+mn-cs"/>
              <a:sym typeface="Calibri"/>
            </a:endParaRPr>
          </a:p>
        </p:txBody>
      </p:sp>
      <p:sp>
        <p:nvSpPr>
          <p:cNvPr id="16" name="Tekstvak 15"/>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pic>
        <p:nvPicPr>
          <p:cNvPr id="2" name="Afbeelding 1"/>
          <p:cNvPicPr>
            <a:picLocks noChangeAspect="1"/>
          </p:cNvPicPr>
          <p:nvPr/>
        </p:nvPicPr>
        <p:blipFill rotWithShape="1">
          <a:blip r:embed="rId4"/>
          <a:srcRect l="16666" t="27801" r="63889" b="8000"/>
          <a:stretch/>
        </p:blipFill>
        <p:spPr>
          <a:xfrm>
            <a:off x="8079906" y="3167555"/>
            <a:ext cx="2787881" cy="2876463"/>
          </a:xfrm>
          <a:prstGeom prst="rect">
            <a:avLst/>
          </a:prstGeom>
        </p:spPr>
      </p:pic>
    </p:spTree>
    <p:extLst>
      <p:ext uri="{BB962C8B-B14F-4D97-AF65-F5344CB8AC3E}">
        <p14:creationId xmlns:p14="http://schemas.microsoft.com/office/powerpoint/2010/main" val="371118223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amsterdam um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210266" y="272480"/>
            <a:ext cx="744267" cy="744267"/>
          </a:xfrm>
          <a:prstGeom prst="rect">
            <a:avLst/>
          </a:prstGeom>
          <a:noFill/>
          <a:extLst>
            <a:ext uri="{909E8E84-426E-40DD-AFC4-6F175D3DCCD1}">
              <a14:hiddenFill xmlns:a14="http://schemas.microsoft.com/office/drawing/2010/main">
                <a:solidFill>
                  <a:srgbClr val="FFFFFF"/>
                </a:solidFill>
              </a14:hiddenFill>
            </a:ext>
          </a:extLst>
        </p:spPr>
      </p:pic>
      <p:sp>
        <p:nvSpPr>
          <p:cNvPr id="7" name="Tijdelijke aanduiding voor inhoud 2"/>
          <p:cNvSpPr>
            <a:spLocks noGrp="1"/>
          </p:cNvSpPr>
          <p:nvPr>
            <p:ph idx="1"/>
          </p:nvPr>
        </p:nvSpPr>
        <p:spPr>
          <a:xfrm>
            <a:off x="6168667" y="1825625"/>
            <a:ext cx="5589376" cy="4850480"/>
          </a:xfrm>
        </p:spPr>
        <p:txBody>
          <a:bodyPr>
            <a:normAutofit/>
          </a:bodyPr>
          <a:lstStyle/>
          <a:p>
            <a:pPr>
              <a:buNone/>
            </a:pPr>
            <a:r>
              <a:rPr lang="nl-NL" sz="2000" b="1" dirty="0" smtClean="0">
                <a:solidFill>
                  <a:srgbClr val="203864"/>
                </a:solidFill>
                <a:cs typeface="Calibri (Hoofdtekst)"/>
              </a:rPr>
              <a:t>PET CT</a:t>
            </a:r>
          </a:p>
          <a:p>
            <a:pPr>
              <a:buNone/>
            </a:pPr>
            <a:r>
              <a:rPr lang="nl-NL" sz="1600" dirty="0" smtClean="0">
                <a:solidFill>
                  <a:srgbClr val="203864"/>
                </a:solidFill>
                <a:cs typeface="Calibri (Hoofdtekst)"/>
              </a:rPr>
              <a:t>    	</a:t>
            </a:r>
            <a:r>
              <a:rPr lang="nl-NL" sz="1800" dirty="0" smtClean="0">
                <a:solidFill>
                  <a:srgbClr val="203864"/>
                </a:solidFill>
                <a:cs typeface="Calibri (Hoofdtekst)"/>
              </a:rPr>
              <a:t>Grote tumor in het mediastinum (12,6 x 11,8 x 9,8 cm) betrokkenheid van pericard en rechter atrium</a:t>
            </a:r>
          </a:p>
          <a:p>
            <a:pPr>
              <a:buNone/>
            </a:pPr>
            <a:endParaRPr lang="nl-NL" sz="1600" dirty="0" smtClean="0">
              <a:solidFill>
                <a:srgbClr val="203864"/>
              </a:solidFill>
              <a:cs typeface="Calibri (Hoofdtekst)"/>
            </a:endParaRPr>
          </a:p>
          <a:p>
            <a:pPr>
              <a:buNone/>
            </a:pPr>
            <a:r>
              <a:rPr lang="nl-NL" sz="2000" b="1" dirty="0" smtClean="0">
                <a:solidFill>
                  <a:srgbClr val="203864"/>
                </a:solidFill>
                <a:cs typeface="Calibri (Hoofdtekst)"/>
              </a:rPr>
              <a:t>TTE hart</a:t>
            </a:r>
            <a:endParaRPr lang="nl-NL" sz="2000" dirty="0" smtClean="0">
              <a:solidFill>
                <a:srgbClr val="203864"/>
              </a:solidFill>
              <a:cs typeface="Calibri (Hoofdtekst)"/>
            </a:endParaRPr>
          </a:p>
          <a:p>
            <a:pPr>
              <a:buNone/>
            </a:pPr>
            <a:r>
              <a:rPr lang="nl-NL" sz="1600" dirty="0" smtClean="0">
                <a:solidFill>
                  <a:srgbClr val="203864"/>
                </a:solidFill>
                <a:cs typeface="Calibri (Hoofdtekst)"/>
              </a:rPr>
              <a:t>	</a:t>
            </a:r>
            <a:r>
              <a:rPr lang="nl-NL" sz="1800" dirty="0" smtClean="0">
                <a:solidFill>
                  <a:srgbClr val="203864"/>
                </a:solidFill>
                <a:cs typeface="Calibri (Hoofdtekst)"/>
              </a:rPr>
              <a:t>Compressie van het rechter atrium zonder flow belemmering</a:t>
            </a:r>
          </a:p>
          <a:p>
            <a:pPr>
              <a:buNone/>
            </a:pPr>
            <a:endParaRPr lang="nl-NL" sz="1600" dirty="0" smtClean="0">
              <a:solidFill>
                <a:srgbClr val="203864"/>
              </a:solidFill>
              <a:cs typeface="Calibri (Hoofdtekst)"/>
            </a:endParaRPr>
          </a:p>
          <a:p>
            <a:pPr>
              <a:buNone/>
            </a:pPr>
            <a:r>
              <a:rPr lang="nl-NL" sz="2000" b="1" dirty="0" smtClean="0">
                <a:solidFill>
                  <a:srgbClr val="203864"/>
                </a:solidFill>
                <a:cs typeface="Calibri (Hoofdtekst)"/>
              </a:rPr>
              <a:t>Histologie</a:t>
            </a:r>
          </a:p>
          <a:p>
            <a:pPr>
              <a:buNone/>
            </a:pPr>
            <a:r>
              <a:rPr lang="nl-NL" sz="1600" b="1" dirty="0" smtClean="0">
                <a:solidFill>
                  <a:srgbClr val="203864"/>
                </a:solidFill>
                <a:cs typeface="Calibri (Hoofdtekst)"/>
              </a:rPr>
              <a:t>	</a:t>
            </a:r>
            <a:r>
              <a:rPr lang="nl-NL" sz="1800" dirty="0" smtClean="0">
                <a:solidFill>
                  <a:srgbClr val="203864"/>
                </a:solidFill>
                <a:cs typeface="Calibri (Hoofdtekst)"/>
              </a:rPr>
              <a:t>Lokalisatie van een B-cel NHL geclassificeerd als primair mediastinaal </a:t>
            </a:r>
            <a:r>
              <a:rPr lang="nl-NL" sz="1800" dirty="0" smtClean="0">
                <a:solidFill>
                  <a:srgbClr val="203864"/>
                </a:solidFill>
                <a:cs typeface="Calibri (Hoofdtekst)"/>
              </a:rPr>
              <a:t>B-cel </a:t>
            </a:r>
            <a:r>
              <a:rPr lang="nl-NL" sz="1800" dirty="0" smtClean="0">
                <a:solidFill>
                  <a:srgbClr val="203864"/>
                </a:solidFill>
                <a:cs typeface="Calibri (Hoofdtekst)"/>
              </a:rPr>
              <a:t>lymfoom</a:t>
            </a:r>
          </a:p>
          <a:p>
            <a:pPr>
              <a:buNone/>
            </a:pPr>
            <a:endParaRPr lang="nl-NL" sz="2109" dirty="0" smtClean="0">
              <a:cs typeface="Arial" panose="020B0604020202020204" pitchFamily="34" charset="0"/>
            </a:endParaRPr>
          </a:p>
          <a:p>
            <a:pPr lvl="1">
              <a:buFont typeface="Wingdings" panose="05000000000000000000" pitchFamily="2" charset="2"/>
              <a:buChar char="§"/>
            </a:pPr>
            <a:endParaRPr lang="nl-NL" sz="1687" dirty="0"/>
          </a:p>
          <a:p>
            <a:pPr lvl="1">
              <a:buFont typeface="Wingdings" panose="05000000000000000000" pitchFamily="2" charset="2"/>
              <a:buChar char="§"/>
            </a:pPr>
            <a:endParaRPr lang="nl-NL" sz="2400" dirty="0" smtClean="0"/>
          </a:p>
          <a:p>
            <a:pPr lvl="1">
              <a:buFont typeface="Wingdings" panose="05000000000000000000" pitchFamily="2" charset="2"/>
              <a:buChar char="§"/>
            </a:pPr>
            <a:endParaRPr lang="nl-NL" sz="1687" dirty="0" smtClean="0"/>
          </a:p>
          <a:p>
            <a:pPr marL="457200" lvl="1" indent="0">
              <a:buNone/>
            </a:pPr>
            <a:endParaRPr lang="nl-NL" sz="1687" dirty="0"/>
          </a:p>
          <a:p>
            <a:pPr defTabSz="410751" hangingPunct="0">
              <a:spcBef>
                <a:spcPts val="0"/>
              </a:spcBef>
            </a:pPr>
            <a:endParaRPr lang="nl-NL" sz="2109" dirty="0" smtClean="0">
              <a:cs typeface="Arial" panose="020B0604020202020204" pitchFamily="34" charset="0"/>
            </a:endParaRPr>
          </a:p>
          <a:p>
            <a:pPr defTabSz="410751" hangingPunct="0">
              <a:spcBef>
                <a:spcPts val="0"/>
              </a:spcBef>
            </a:pPr>
            <a:endParaRPr lang="nl-NL" sz="2109" dirty="0" smtClean="0">
              <a:cs typeface="Arial" panose="020B0604020202020204" pitchFamily="34" charset="0"/>
            </a:endParaRPr>
          </a:p>
          <a:p>
            <a:pPr marL="0" indent="0">
              <a:buNone/>
            </a:pPr>
            <a:endParaRPr lang="nl-NL" dirty="0"/>
          </a:p>
        </p:txBody>
      </p:sp>
      <p:pic>
        <p:nvPicPr>
          <p:cNvPr id="10" name="Afbeelding 9" descr="Schermafbeelding 2018-09-22 om 14.36.11.png"/>
          <p:cNvPicPr>
            <a:picLocks noChangeAspect="1"/>
          </p:cNvPicPr>
          <p:nvPr/>
        </p:nvPicPr>
        <p:blipFill>
          <a:blip r:embed="rId4"/>
          <a:srcRect l="27344" t="40765" r="26359" b="16798"/>
          <a:stretch>
            <a:fillRect/>
          </a:stretch>
        </p:blipFill>
        <p:spPr>
          <a:xfrm>
            <a:off x="609600" y="4156858"/>
            <a:ext cx="4886060" cy="2519247"/>
          </a:xfrm>
          <a:prstGeom prst="rect">
            <a:avLst/>
          </a:prstGeom>
        </p:spPr>
      </p:pic>
      <p:pic>
        <p:nvPicPr>
          <p:cNvPr id="8" name="Afbeelding 7" descr="Schermafbeelding 2018-09-22 om 14.59.37.png"/>
          <p:cNvPicPr>
            <a:picLocks noChangeAspect="1"/>
          </p:cNvPicPr>
          <p:nvPr/>
        </p:nvPicPr>
        <p:blipFill>
          <a:blip r:embed="rId5"/>
          <a:srcRect l="36097" t="45137" r="32869" b="12940"/>
          <a:stretch>
            <a:fillRect/>
          </a:stretch>
        </p:blipFill>
        <p:spPr>
          <a:xfrm>
            <a:off x="2705552" y="1460937"/>
            <a:ext cx="3287472" cy="2498047"/>
          </a:xfrm>
          <a:prstGeom prst="rect">
            <a:avLst/>
          </a:prstGeom>
        </p:spPr>
      </p:pic>
      <p:sp>
        <p:nvSpPr>
          <p:cNvPr id="12"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Patiënte</a:t>
            </a:r>
            <a:r>
              <a:rPr sz="3600" dirty="0" smtClean="0">
                <a:solidFill>
                  <a:srgbClr val="FF6600"/>
                </a:solidFill>
              </a:rPr>
              <a:t> </a:t>
            </a:r>
            <a:r>
              <a:rPr lang="nl-NL" sz="3600" dirty="0" smtClean="0">
                <a:solidFill>
                  <a:srgbClr val="FF6600"/>
                </a:solidFill>
              </a:rPr>
              <a:t>B</a:t>
            </a:r>
            <a:r>
              <a:rPr sz="3600" dirty="0" smtClean="0">
                <a:solidFill>
                  <a:srgbClr val="FF6600"/>
                </a:solidFill>
              </a:rPr>
              <a:t>, </a:t>
            </a:r>
            <a:r>
              <a:rPr lang="nl-NL" sz="3600" dirty="0" smtClean="0">
                <a:solidFill>
                  <a:srgbClr val="FF6600"/>
                </a:solidFill>
              </a:rPr>
              <a:t>18</a:t>
            </a:r>
            <a:r>
              <a:rPr lang="nl-NL" sz="3600" dirty="0">
                <a:solidFill>
                  <a:srgbClr val="FF6600"/>
                </a:solidFill>
              </a:rPr>
              <a:t> </a:t>
            </a:r>
            <a:r>
              <a:rPr lang="nl-NL" sz="3600" dirty="0" smtClean="0">
                <a:solidFill>
                  <a:srgbClr val="FF6600"/>
                </a:solidFill>
              </a:rPr>
              <a:t>jaar</a:t>
            </a:r>
            <a:endParaRPr sz="3600" dirty="0">
              <a:solidFill>
                <a:srgbClr val="FF6600"/>
              </a:solidFill>
            </a:endParaRPr>
          </a:p>
        </p:txBody>
      </p:sp>
      <p:cxnSp>
        <p:nvCxnSpPr>
          <p:cNvPr id="14" name="Rechte verbindingslijn met pijl 13"/>
          <p:cNvCxnSpPr/>
          <p:nvPr/>
        </p:nvCxnSpPr>
        <p:spPr>
          <a:xfrm>
            <a:off x="1923478" y="1941684"/>
            <a:ext cx="2420454" cy="58894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0" name="Tekstvak 19"/>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Tree>
    <p:extLst>
      <p:ext uri="{BB962C8B-B14F-4D97-AF65-F5344CB8AC3E}">
        <p14:creationId xmlns:p14="http://schemas.microsoft.com/office/powerpoint/2010/main" val="189924012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Tijdelijke aanduiding voor inhoud 2"/>
          <p:cNvSpPr txBox="1">
            <a:spLocks noGrp="1"/>
          </p:cNvSpPr>
          <p:nvPr>
            <p:ph type="body" sz="half" idx="1"/>
          </p:nvPr>
        </p:nvSpPr>
        <p:spPr>
          <a:xfrm>
            <a:off x="810591" y="1696796"/>
            <a:ext cx="5969350" cy="4543137"/>
          </a:xfrm>
          <a:prstGeom prst="rect">
            <a:avLst/>
          </a:prstGeom>
        </p:spPr>
        <p:txBody>
          <a:bodyPr>
            <a:normAutofit/>
          </a:bodyPr>
          <a:lstStyle/>
          <a:p>
            <a:pPr>
              <a:lnSpc>
                <a:spcPct val="81000"/>
              </a:lnSpc>
              <a:buNone/>
              <a:defRPr sz="2400"/>
            </a:pPr>
            <a:r>
              <a:rPr lang="en-US" sz="2000" b="1" dirty="0" err="1" smtClean="0">
                <a:solidFill>
                  <a:srgbClr val="203864"/>
                </a:solidFill>
              </a:rPr>
              <a:t>Voorgeschiedenis</a:t>
            </a:r>
            <a:endParaRPr lang="en-US" sz="2000" b="1" dirty="0">
              <a:solidFill>
                <a:srgbClr val="203864"/>
              </a:solidFill>
            </a:endParaRPr>
          </a:p>
          <a:p>
            <a:pPr marL="16373" indent="0">
              <a:lnSpc>
                <a:spcPct val="81000"/>
              </a:lnSpc>
              <a:spcBef>
                <a:spcPts val="500"/>
              </a:spcBef>
              <a:buNone/>
              <a:defRPr sz="1600"/>
            </a:pPr>
            <a:r>
              <a:rPr lang="en-US" sz="1800" dirty="0" smtClean="0">
                <a:solidFill>
                  <a:srgbClr val="203864"/>
                </a:solidFill>
              </a:rPr>
              <a:t>    </a:t>
            </a:r>
            <a:r>
              <a:rPr lang="en-US" sz="1800" dirty="0" err="1" smtClean="0">
                <a:solidFill>
                  <a:srgbClr val="203864"/>
                </a:solidFill>
              </a:rPr>
              <a:t>Jicht</a:t>
            </a:r>
            <a:endParaRPr lang="en-US" sz="1800" dirty="0" smtClean="0">
              <a:solidFill>
                <a:srgbClr val="203864"/>
              </a:solidFill>
            </a:endParaRPr>
          </a:p>
          <a:p>
            <a:pPr marL="16373" indent="0">
              <a:lnSpc>
                <a:spcPct val="81000"/>
              </a:lnSpc>
              <a:spcBef>
                <a:spcPts val="500"/>
              </a:spcBef>
              <a:buNone/>
              <a:defRPr sz="1600"/>
            </a:pPr>
            <a:r>
              <a:rPr lang="en-US" sz="1800" dirty="0" smtClean="0">
                <a:solidFill>
                  <a:srgbClr val="203864"/>
                </a:solidFill>
              </a:rPr>
              <a:t>    2016 HIV</a:t>
            </a:r>
            <a:r>
              <a:rPr lang="en-US" sz="1800" dirty="0" smtClean="0">
                <a:solidFill>
                  <a:srgbClr val="535353"/>
                </a:solidFill>
              </a:rPr>
              <a:t> </a:t>
            </a:r>
            <a:r>
              <a:rPr lang="en-US" sz="1800" dirty="0">
                <a:solidFill>
                  <a:schemeClr val="accent1">
                    <a:lumMod val="50000"/>
                  </a:schemeClr>
                </a:solidFill>
              </a:rPr>
              <a:t>start </a:t>
            </a:r>
            <a:r>
              <a:rPr lang="en-US" sz="1800" dirty="0" err="1">
                <a:solidFill>
                  <a:schemeClr val="accent1">
                    <a:lumMod val="50000"/>
                  </a:schemeClr>
                </a:solidFill>
              </a:rPr>
              <a:t>triumeq</a:t>
            </a:r>
            <a:r>
              <a:rPr lang="en-US" sz="1800" dirty="0">
                <a:solidFill>
                  <a:schemeClr val="accent1">
                    <a:lumMod val="50000"/>
                  </a:schemeClr>
                </a:solidFill>
              </a:rPr>
              <a:t>, April 2018 stop </a:t>
            </a:r>
            <a:r>
              <a:rPr lang="en-US" sz="1800" dirty="0" err="1">
                <a:solidFill>
                  <a:schemeClr val="accent1">
                    <a:lumMod val="50000"/>
                  </a:schemeClr>
                </a:solidFill>
              </a:rPr>
              <a:t>cART</a:t>
            </a:r>
            <a:r>
              <a:rPr lang="en-US" sz="1800" dirty="0">
                <a:solidFill>
                  <a:schemeClr val="accent1">
                    <a:lumMod val="50000"/>
                  </a:schemeClr>
                </a:solidFill>
              </a:rPr>
              <a:t> </a:t>
            </a:r>
            <a:r>
              <a:rPr lang="en-US" sz="1800" dirty="0" smtClean="0">
                <a:solidFill>
                  <a:schemeClr val="accent1">
                    <a:lumMod val="50000"/>
                  </a:schemeClr>
                </a:solidFill>
              </a:rPr>
              <a:t>(</a:t>
            </a:r>
            <a:r>
              <a:rPr lang="en-US" sz="1800" dirty="0" err="1" smtClean="0">
                <a:solidFill>
                  <a:schemeClr val="accent1">
                    <a:lumMod val="50000"/>
                  </a:schemeClr>
                </a:solidFill>
              </a:rPr>
              <a:t>spierpijn</a:t>
            </a:r>
            <a:r>
              <a:rPr lang="en-US" sz="1800" dirty="0" smtClean="0">
                <a:solidFill>
                  <a:schemeClr val="accent1">
                    <a:lumMod val="50000"/>
                  </a:schemeClr>
                </a:solidFill>
              </a:rPr>
              <a:t>)</a:t>
            </a:r>
            <a:endParaRPr lang="nl-NL" sz="1800" b="1" dirty="0" smtClean="0">
              <a:solidFill>
                <a:srgbClr val="203864"/>
              </a:solidFill>
              <a:cs typeface="Calibri (Hoofdtekst)"/>
            </a:endParaRPr>
          </a:p>
          <a:p>
            <a:pPr marL="0" indent="0">
              <a:buNone/>
            </a:pPr>
            <a:endParaRPr lang="nl-NL" sz="1600" b="1" dirty="0" smtClean="0">
              <a:solidFill>
                <a:srgbClr val="203864"/>
              </a:solidFill>
              <a:cs typeface="Calibri (Hoofdtekst)"/>
            </a:endParaRPr>
          </a:p>
          <a:p>
            <a:pPr>
              <a:buNone/>
            </a:pPr>
            <a:r>
              <a:rPr lang="nl-NL" sz="2000" b="1" dirty="0" smtClean="0">
                <a:solidFill>
                  <a:srgbClr val="203864"/>
                </a:solidFill>
                <a:cs typeface="Calibri (Hoofdtekst)"/>
              </a:rPr>
              <a:t>Anamnese</a:t>
            </a:r>
            <a:endParaRPr lang="nl-NL" sz="2000" b="1" dirty="0" smtClean="0">
              <a:solidFill>
                <a:srgbClr val="203864"/>
              </a:solidFill>
              <a:cs typeface="Calibri (Hoofdtekst)"/>
            </a:endParaRPr>
          </a:p>
          <a:p>
            <a:pPr>
              <a:spcBef>
                <a:spcPts val="0"/>
              </a:spcBef>
              <a:buNone/>
            </a:pPr>
            <a:r>
              <a:rPr lang="nl-NL" sz="1800" dirty="0" smtClean="0">
                <a:solidFill>
                  <a:srgbClr val="203864"/>
                </a:solidFill>
                <a:cs typeface="Calibri (Hoofdtekst)"/>
              </a:rPr>
              <a:t>    </a:t>
            </a:r>
            <a:r>
              <a:rPr lang="nl-NL" sz="1800" dirty="0">
                <a:solidFill>
                  <a:srgbClr val="203864"/>
                </a:solidFill>
                <a:cs typeface="Calibri (Hoofdtekst)"/>
              </a:rPr>
              <a:t>M</a:t>
            </a:r>
            <a:r>
              <a:rPr lang="nl-NL" sz="1800" dirty="0" smtClean="0">
                <a:solidFill>
                  <a:srgbClr val="203864"/>
                </a:solidFill>
                <a:cs typeface="Calibri (Hoofdtekst)"/>
              </a:rPr>
              <a:t>isselijkheid, vol gevoel, spierpijn, afvallen</a:t>
            </a:r>
            <a:endParaRPr lang="nl-NL" sz="1800" dirty="0" smtClean="0">
              <a:solidFill>
                <a:schemeClr val="accent1">
                  <a:lumMod val="50000"/>
                </a:schemeClr>
              </a:solidFill>
            </a:endParaRPr>
          </a:p>
          <a:p>
            <a:pPr>
              <a:buNone/>
            </a:pPr>
            <a:endParaRPr lang="en-US" sz="2000" b="1" dirty="0">
              <a:solidFill>
                <a:srgbClr val="203864"/>
              </a:solidFill>
              <a:cs typeface="Calibri (Hoofdtekst)"/>
            </a:endParaRPr>
          </a:p>
          <a:p>
            <a:pPr>
              <a:buNone/>
            </a:pPr>
            <a:r>
              <a:rPr lang="en-US" sz="2000" b="1" dirty="0" err="1" smtClean="0">
                <a:solidFill>
                  <a:srgbClr val="203864"/>
                </a:solidFill>
                <a:cs typeface="Calibri (Hoofdtekst)"/>
              </a:rPr>
              <a:t>Lichamelijk</a:t>
            </a:r>
            <a:r>
              <a:rPr lang="en-US" sz="2000" b="1" dirty="0" smtClean="0">
                <a:solidFill>
                  <a:srgbClr val="203864"/>
                </a:solidFill>
                <a:cs typeface="Calibri (Hoofdtekst)"/>
              </a:rPr>
              <a:t> </a:t>
            </a:r>
            <a:r>
              <a:rPr lang="en-US" sz="2000" b="1" dirty="0" err="1" smtClean="0">
                <a:solidFill>
                  <a:srgbClr val="203864"/>
                </a:solidFill>
                <a:cs typeface="Calibri (Hoofdtekst)"/>
              </a:rPr>
              <a:t>onderzoek</a:t>
            </a:r>
            <a:endParaRPr lang="en-US" sz="2000" dirty="0" smtClean="0">
              <a:solidFill>
                <a:srgbClr val="203864"/>
              </a:solidFill>
              <a:cs typeface="Calibri (Hoofdtekst)"/>
            </a:endParaRPr>
          </a:p>
          <a:p>
            <a:pPr marL="228600" lvl="1" indent="-228600">
              <a:spcBef>
                <a:spcPts val="0"/>
              </a:spcBef>
              <a:buNone/>
            </a:pPr>
            <a:r>
              <a:rPr lang="en-US" sz="1800" dirty="0" smtClean="0">
                <a:solidFill>
                  <a:srgbClr val="203864"/>
                </a:solidFill>
              </a:rPr>
              <a:t>    BD </a:t>
            </a:r>
            <a:r>
              <a:rPr lang="en-US" sz="1800" dirty="0">
                <a:solidFill>
                  <a:srgbClr val="203864"/>
                </a:solidFill>
              </a:rPr>
              <a:t>103/101 mmHg, </a:t>
            </a:r>
            <a:r>
              <a:rPr lang="en-US" sz="1800" dirty="0" smtClean="0">
                <a:solidFill>
                  <a:srgbClr val="203864"/>
                </a:solidFill>
              </a:rPr>
              <a:t>pols 98/min</a:t>
            </a:r>
            <a:r>
              <a:rPr lang="en-US" sz="1600" dirty="0" smtClean="0">
                <a:solidFill>
                  <a:srgbClr val="203864"/>
                </a:solidFill>
                <a:cs typeface="Calibri (Hoofdtekst)"/>
              </a:rPr>
              <a:t>	</a:t>
            </a:r>
            <a:endParaRPr lang="en-US" sz="1600" dirty="0" smtClean="0">
              <a:solidFill>
                <a:srgbClr val="203864"/>
              </a:solidFill>
              <a:cs typeface="Calibri (Hoofdtekst)"/>
            </a:endParaRPr>
          </a:p>
          <a:p>
            <a:pPr marL="228600" lvl="1" indent="-228600">
              <a:spcBef>
                <a:spcPts val="0"/>
              </a:spcBef>
              <a:buNone/>
            </a:pPr>
            <a:r>
              <a:rPr lang="en-US" sz="1800" dirty="0" smtClean="0">
                <a:solidFill>
                  <a:srgbClr val="203864"/>
                </a:solidFill>
                <a:cs typeface="Calibri (Hoofdtekst)"/>
              </a:rPr>
              <a:t>    Hart: S1/S2: </a:t>
            </a:r>
            <a:r>
              <a:rPr lang="en-US" sz="1800" dirty="0" err="1" smtClean="0">
                <a:solidFill>
                  <a:srgbClr val="203864"/>
                </a:solidFill>
                <a:cs typeface="Calibri (Hoofdtekst)"/>
              </a:rPr>
              <a:t>geen</a:t>
            </a:r>
            <a:r>
              <a:rPr lang="en-US" sz="1800" dirty="0" smtClean="0">
                <a:solidFill>
                  <a:srgbClr val="203864"/>
                </a:solidFill>
                <a:cs typeface="Calibri (Hoofdtekst)"/>
              </a:rPr>
              <a:t> </a:t>
            </a:r>
            <a:r>
              <a:rPr lang="en-US" sz="1800" dirty="0" err="1" smtClean="0">
                <a:solidFill>
                  <a:srgbClr val="203864"/>
                </a:solidFill>
                <a:cs typeface="Calibri (Hoofdtekst)"/>
              </a:rPr>
              <a:t>souffle</a:t>
            </a:r>
            <a:endParaRPr lang="en-US" sz="1800" dirty="0" smtClean="0">
              <a:solidFill>
                <a:srgbClr val="203864"/>
              </a:solidFill>
              <a:cs typeface="Calibri (Hoofdtekst)"/>
            </a:endParaRPr>
          </a:p>
          <a:p>
            <a:pPr marL="228600" lvl="1" indent="-228600">
              <a:spcBef>
                <a:spcPts val="0"/>
              </a:spcBef>
              <a:buNone/>
            </a:pPr>
            <a:r>
              <a:rPr lang="en-US" sz="1800" dirty="0" smtClean="0">
                <a:solidFill>
                  <a:srgbClr val="203864"/>
                </a:solidFill>
                <a:cs typeface="Calibri (Hoofdtekst)"/>
              </a:rPr>
              <a:t>    </a:t>
            </a:r>
            <a:r>
              <a:rPr lang="en-US" sz="1800" dirty="0" err="1" smtClean="0">
                <a:solidFill>
                  <a:srgbClr val="203864"/>
                </a:solidFill>
                <a:cs typeface="Calibri (Hoofdtekst)"/>
              </a:rPr>
              <a:t>Pulm</a:t>
            </a:r>
            <a:r>
              <a:rPr lang="en-US" sz="1800" dirty="0">
                <a:solidFill>
                  <a:srgbClr val="203864"/>
                </a:solidFill>
                <a:cs typeface="Calibri (Hoofdtekst)"/>
              </a:rPr>
              <a:t>:</a:t>
            </a:r>
            <a:r>
              <a:rPr lang="en-US" sz="1800" dirty="0" smtClean="0">
                <a:solidFill>
                  <a:srgbClr val="203864"/>
                </a:solidFill>
                <a:cs typeface="Calibri (Hoofdtekst)"/>
              </a:rPr>
              <a:t> VAG</a:t>
            </a:r>
          </a:p>
          <a:p>
            <a:pPr marL="228600" lvl="1" indent="-228600">
              <a:spcBef>
                <a:spcPts val="0"/>
              </a:spcBef>
              <a:buNone/>
            </a:pPr>
            <a:r>
              <a:rPr lang="en-US" sz="1800" dirty="0" smtClean="0">
                <a:solidFill>
                  <a:srgbClr val="203864"/>
                </a:solidFill>
                <a:cs typeface="Calibri (Hoofdtekst)"/>
              </a:rPr>
              <a:t>	Abdomen: </a:t>
            </a:r>
            <a:r>
              <a:rPr lang="en-US" sz="1800" dirty="0" err="1" smtClean="0">
                <a:solidFill>
                  <a:srgbClr val="203864"/>
                </a:solidFill>
                <a:cs typeface="Calibri (Hoofdtekst)"/>
              </a:rPr>
              <a:t>massa</a:t>
            </a:r>
            <a:r>
              <a:rPr lang="en-US" sz="1800" dirty="0" smtClean="0">
                <a:solidFill>
                  <a:srgbClr val="203864"/>
                </a:solidFill>
                <a:cs typeface="Calibri (Hoofdtekst)"/>
              </a:rPr>
              <a:t> linker abdomen</a:t>
            </a:r>
          </a:p>
          <a:p>
            <a:pPr marL="228600" lvl="1" indent="-228600">
              <a:spcBef>
                <a:spcPts val="0"/>
              </a:spcBef>
              <a:buNone/>
            </a:pPr>
            <a:r>
              <a:rPr lang="en-US" sz="1800" dirty="0">
                <a:solidFill>
                  <a:srgbClr val="203864"/>
                </a:solidFill>
                <a:cs typeface="Calibri (Hoofdtekst)"/>
              </a:rPr>
              <a:t>	</a:t>
            </a:r>
            <a:r>
              <a:rPr lang="en-US" sz="1800" dirty="0" err="1" smtClean="0">
                <a:solidFill>
                  <a:srgbClr val="203864"/>
                </a:solidFill>
                <a:cs typeface="Calibri (Hoofdtekst)"/>
              </a:rPr>
              <a:t>Vergrote</a:t>
            </a:r>
            <a:r>
              <a:rPr lang="en-US" sz="1800" dirty="0" smtClean="0">
                <a:solidFill>
                  <a:srgbClr val="203864"/>
                </a:solidFill>
                <a:cs typeface="Calibri (Hoofdtekst)"/>
              </a:rPr>
              <a:t> testes </a:t>
            </a:r>
            <a:endParaRPr lang="nl-NL" sz="1800" dirty="0" smtClean="0">
              <a:solidFill>
                <a:srgbClr val="203864"/>
              </a:solidFill>
              <a:cs typeface="Calibri (Hoofdtekst)"/>
            </a:endParaRPr>
          </a:p>
          <a:p>
            <a:pPr>
              <a:buNone/>
            </a:pPr>
            <a:endParaRPr sz="1600" dirty="0">
              <a:solidFill>
                <a:schemeClr val="accent1">
                  <a:lumMod val="50000"/>
                </a:schemeClr>
              </a:solidFill>
            </a:endParaRPr>
          </a:p>
        </p:txBody>
      </p:sp>
      <p:pic>
        <p:nvPicPr>
          <p:cNvPr id="592"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9"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Patiënt</a:t>
            </a:r>
            <a:r>
              <a:rPr sz="3600" dirty="0" smtClean="0">
                <a:solidFill>
                  <a:srgbClr val="FF6600"/>
                </a:solidFill>
              </a:rPr>
              <a:t> </a:t>
            </a:r>
            <a:r>
              <a:rPr lang="nl-NL" sz="3600" dirty="0" smtClean="0">
                <a:solidFill>
                  <a:srgbClr val="FF6600"/>
                </a:solidFill>
              </a:rPr>
              <a:t>C</a:t>
            </a:r>
            <a:r>
              <a:rPr sz="3600" dirty="0" smtClean="0">
                <a:solidFill>
                  <a:srgbClr val="FF6600"/>
                </a:solidFill>
              </a:rPr>
              <a:t>, 4</a:t>
            </a:r>
            <a:r>
              <a:rPr lang="nl-NL" sz="3600" dirty="0" smtClean="0">
                <a:solidFill>
                  <a:srgbClr val="FF6600"/>
                </a:solidFill>
              </a:rPr>
              <a:t>4 jaar</a:t>
            </a:r>
            <a:endParaRPr sz="3600" dirty="0">
              <a:solidFill>
                <a:srgbClr val="FF6600"/>
              </a:solidFill>
            </a:endParaRPr>
          </a:p>
        </p:txBody>
      </p:sp>
      <p:sp>
        <p:nvSpPr>
          <p:cNvPr id="10" name="Tekstvak 9"/>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pic>
        <p:nvPicPr>
          <p:cNvPr id="14" name="Picture 2" descr="Picture 2"/>
          <p:cNvPicPr>
            <a:picLocks noChangeAspect="1"/>
          </p:cNvPicPr>
          <p:nvPr/>
        </p:nvPicPr>
        <p:blipFill>
          <a:blip r:embed="rId4">
            <a:extLst/>
          </a:blip>
          <a:stretch>
            <a:fillRect/>
          </a:stretch>
        </p:blipFill>
        <p:spPr>
          <a:xfrm>
            <a:off x="7041695" y="3550843"/>
            <a:ext cx="3910774" cy="2493118"/>
          </a:xfrm>
          <a:prstGeom prst="rect">
            <a:avLst/>
          </a:prstGeom>
          <a:ln w="12700">
            <a:miter lim="400000"/>
          </a:ln>
        </p:spPr>
      </p:pic>
      <p:sp>
        <p:nvSpPr>
          <p:cNvPr id="15" name="Tekstvak 14"/>
          <p:cNvSpPr txBox="1"/>
          <p:nvPr/>
        </p:nvSpPr>
        <p:spPr>
          <a:xfrm>
            <a:off x="10413087" y="6522123"/>
            <a:ext cx="1714570"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nl-NL" sz="1000" b="0" i="0" u="none" strike="noStrike" cap="none" spc="0" normalizeH="0" baseline="0" dirty="0" smtClean="0">
                <a:ln>
                  <a:noFill/>
                </a:ln>
                <a:solidFill>
                  <a:srgbClr val="203864"/>
                </a:solidFill>
                <a:effectLst/>
                <a:uFillTx/>
                <a:latin typeface="Trebuchet MS"/>
                <a:ea typeface="Trebuchet MS"/>
                <a:cs typeface="Trebuchet MS"/>
                <a:sym typeface="Trebuchet MS"/>
              </a:rPr>
              <a:t>www.pathologystudent.com</a:t>
            </a:r>
            <a:endParaRPr kumimoji="0" lang="nl-NL" sz="1000" b="0" i="0" u="none" strike="noStrike" cap="none" spc="0" normalizeH="0" baseline="0" dirty="0">
              <a:ln>
                <a:noFill/>
              </a:ln>
              <a:solidFill>
                <a:srgbClr val="203864"/>
              </a:solidFill>
              <a:effectLst/>
              <a:uFillTx/>
              <a:latin typeface="Trebuchet MS"/>
              <a:ea typeface="Trebuchet MS"/>
              <a:cs typeface="Trebuchet MS"/>
              <a:sym typeface="Trebuchet MS"/>
            </a:endParaRPr>
          </a:p>
        </p:txBody>
      </p:sp>
    </p:spTree>
    <p:extLst>
      <p:ext uri="{BB962C8B-B14F-4D97-AF65-F5344CB8AC3E}">
        <p14:creationId xmlns:p14="http://schemas.microsoft.com/office/powerpoint/2010/main" val="123392161"/>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Tijdelijke aanduiding voor inhoud 2"/>
          <p:cNvSpPr txBox="1">
            <a:spLocks noGrp="1"/>
          </p:cNvSpPr>
          <p:nvPr>
            <p:ph type="body" sz="half" idx="1"/>
          </p:nvPr>
        </p:nvSpPr>
        <p:spPr>
          <a:xfrm>
            <a:off x="810591" y="1696796"/>
            <a:ext cx="5505176" cy="5008804"/>
          </a:xfrm>
          <a:prstGeom prst="rect">
            <a:avLst/>
          </a:prstGeom>
        </p:spPr>
        <p:txBody>
          <a:bodyPr>
            <a:normAutofit/>
          </a:bodyPr>
          <a:lstStyle/>
          <a:p>
            <a:pPr marL="0" indent="0">
              <a:buNone/>
            </a:pPr>
            <a:endParaRPr lang="nl-NL" sz="1600" b="1" dirty="0" smtClean="0">
              <a:solidFill>
                <a:srgbClr val="203864"/>
              </a:solidFill>
              <a:cs typeface="Calibri (Hoofdtekst)"/>
            </a:endParaRPr>
          </a:p>
          <a:p>
            <a:pPr>
              <a:buNone/>
            </a:pPr>
            <a:r>
              <a:rPr lang="nl-NL" sz="2000" b="1" dirty="0" smtClean="0">
                <a:solidFill>
                  <a:srgbClr val="203864"/>
                </a:solidFill>
                <a:cs typeface="Calibri (Hoofdtekst)"/>
              </a:rPr>
              <a:t>PET CT</a:t>
            </a:r>
          </a:p>
          <a:p>
            <a:pPr>
              <a:spcBef>
                <a:spcPts val="0"/>
              </a:spcBef>
              <a:buNone/>
            </a:pPr>
            <a:r>
              <a:rPr lang="nl-NL" sz="2000" dirty="0" smtClean="0">
                <a:solidFill>
                  <a:srgbClr val="203864"/>
                </a:solidFill>
                <a:cs typeface="Calibri (Hoofdtekst)"/>
              </a:rPr>
              <a:t>    </a:t>
            </a:r>
            <a:r>
              <a:rPr lang="en-US" sz="1800" dirty="0" smtClean="0">
                <a:solidFill>
                  <a:srgbClr val="203864"/>
                </a:solidFill>
                <a:cs typeface="Calibri (Hoofdtekst)"/>
              </a:rPr>
              <a:t>Grote</a:t>
            </a:r>
            <a:r>
              <a:rPr sz="1800" dirty="0" smtClean="0">
                <a:solidFill>
                  <a:schemeClr val="accent1">
                    <a:lumMod val="50000"/>
                  </a:schemeClr>
                </a:solidFill>
              </a:rPr>
              <a:t> </a:t>
            </a:r>
            <a:r>
              <a:rPr lang="nl-NL" sz="1800" dirty="0" smtClean="0">
                <a:solidFill>
                  <a:schemeClr val="accent1">
                    <a:lumMod val="50000"/>
                  </a:schemeClr>
                </a:solidFill>
              </a:rPr>
              <a:t>PET-</a:t>
            </a:r>
            <a:r>
              <a:rPr lang="nl-NL" sz="1800" dirty="0" err="1" smtClean="0">
                <a:solidFill>
                  <a:schemeClr val="accent1">
                    <a:lumMod val="50000"/>
                  </a:schemeClr>
                </a:solidFill>
              </a:rPr>
              <a:t>avide</a:t>
            </a:r>
            <a:r>
              <a:rPr lang="nl-NL" sz="1800" dirty="0" smtClean="0">
                <a:solidFill>
                  <a:schemeClr val="accent1">
                    <a:lumMod val="50000"/>
                  </a:schemeClr>
                </a:solidFill>
              </a:rPr>
              <a:t> </a:t>
            </a:r>
            <a:r>
              <a:rPr sz="1800" dirty="0" smtClean="0">
                <a:solidFill>
                  <a:schemeClr val="accent1">
                    <a:lumMod val="50000"/>
                  </a:schemeClr>
                </a:solidFill>
              </a:rPr>
              <a:t>mass</a:t>
            </a:r>
            <a:r>
              <a:rPr lang="nl-NL" sz="1800" dirty="0" smtClean="0">
                <a:solidFill>
                  <a:schemeClr val="accent1">
                    <a:lumMod val="50000"/>
                  </a:schemeClr>
                </a:solidFill>
              </a:rPr>
              <a:t>a</a:t>
            </a:r>
            <a:r>
              <a:rPr sz="1800" dirty="0" smtClean="0">
                <a:solidFill>
                  <a:schemeClr val="accent1">
                    <a:lumMod val="50000"/>
                  </a:schemeClr>
                </a:solidFill>
              </a:rPr>
              <a:t> </a:t>
            </a:r>
            <a:r>
              <a:rPr sz="1800" dirty="0">
                <a:solidFill>
                  <a:schemeClr val="accent1">
                    <a:lumMod val="50000"/>
                  </a:schemeClr>
                </a:solidFill>
              </a:rPr>
              <a:t>in </a:t>
            </a:r>
            <a:r>
              <a:rPr lang="nl-NL" sz="1800" dirty="0" smtClean="0">
                <a:solidFill>
                  <a:schemeClr val="accent1">
                    <a:lumMod val="50000"/>
                  </a:schemeClr>
                </a:solidFill>
              </a:rPr>
              <a:t>het </a:t>
            </a:r>
            <a:r>
              <a:rPr lang="nl-NL" sz="1800" dirty="0" smtClean="0">
                <a:solidFill>
                  <a:schemeClr val="accent1">
                    <a:lumMod val="50000"/>
                  </a:schemeClr>
                </a:solidFill>
              </a:rPr>
              <a:t>li</a:t>
            </a:r>
            <a:r>
              <a:rPr lang="nl-NL" sz="1800" dirty="0" smtClean="0">
                <a:solidFill>
                  <a:schemeClr val="accent1">
                    <a:lumMod val="50000"/>
                  </a:schemeClr>
                </a:solidFill>
              </a:rPr>
              <a:t> </a:t>
            </a:r>
            <a:r>
              <a:rPr sz="1800" dirty="0" err="1" smtClean="0">
                <a:solidFill>
                  <a:schemeClr val="accent1">
                    <a:lumMod val="50000"/>
                  </a:schemeClr>
                </a:solidFill>
              </a:rPr>
              <a:t>hemiabdomen</a:t>
            </a:r>
            <a:endParaRPr lang="nl-NL" sz="1800" dirty="0" smtClean="0">
              <a:solidFill>
                <a:schemeClr val="accent1">
                  <a:lumMod val="50000"/>
                </a:schemeClr>
              </a:solidFill>
            </a:endParaRPr>
          </a:p>
          <a:p>
            <a:pPr>
              <a:spcBef>
                <a:spcPts val="0"/>
              </a:spcBef>
              <a:buNone/>
            </a:pPr>
            <a:r>
              <a:rPr lang="nl-NL" sz="1800" dirty="0">
                <a:solidFill>
                  <a:schemeClr val="accent1">
                    <a:lumMod val="50000"/>
                  </a:schemeClr>
                </a:solidFill>
              </a:rPr>
              <a:t> </a:t>
            </a:r>
            <a:r>
              <a:rPr lang="nl-NL" sz="1800" dirty="0" smtClean="0">
                <a:solidFill>
                  <a:schemeClr val="accent1">
                    <a:lumMod val="50000"/>
                  </a:schemeClr>
                </a:solidFill>
              </a:rPr>
              <a:t>    lokalisatie in het rechter atrium</a:t>
            </a:r>
          </a:p>
          <a:p>
            <a:pPr>
              <a:spcBef>
                <a:spcPts val="0"/>
              </a:spcBef>
              <a:buNone/>
            </a:pPr>
            <a:endParaRPr lang="nl-NL" sz="1600" dirty="0" smtClean="0">
              <a:solidFill>
                <a:schemeClr val="accent1">
                  <a:lumMod val="50000"/>
                </a:schemeClr>
              </a:solidFill>
            </a:endParaRPr>
          </a:p>
          <a:p>
            <a:pPr>
              <a:buNone/>
            </a:pPr>
            <a:r>
              <a:rPr lang="en-US" sz="2200" b="1" dirty="0" smtClean="0">
                <a:solidFill>
                  <a:srgbClr val="203864"/>
                </a:solidFill>
                <a:cs typeface="Calibri (Hoofdtekst)"/>
              </a:rPr>
              <a:t>TTE hart</a:t>
            </a:r>
            <a:endParaRPr lang="en-US" sz="2200" dirty="0" smtClean="0">
              <a:solidFill>
                <a:srgbClr val="203864"/>
              </a:solidFill>
              <a:cs typeface="Calibri (Hoofdtekst)"/>
            </a:endParaRPr>
          </a:p>
          <a:p>
            <a:pPr marL="228600" lvl="1" indent="-228600">
              <a:spcBef>
                <a:spcPts val="0"/>
              </a:spcBef>
              <a:buNone/>
            </a:pPr>
            <a:r>
              <a:rPr lang="en-US" sz="1600" dirty="0" smtClean="0">
                <a:solidFill>
                  <a:srgbClr val="203864"/>
                </a:solidFill>
                <a:cs typeface="Calibri (Hoofdtekst)"/>
              </a:rPr>
              <a:t>	</a:t>
            </a:r>
            <a:r>
              <a:rPr lang="en-US" sz="1800" dirty="0" smtClean="0">
                <a:solidFill>
                  <a:srgbClr val="203864"/>
                </a:solidFill>
                <a:cs typeface="Calibri (Hoofdtekst)"/>
              </a:rPr>
              <a:t>Massa in de wand van het </a:t>
            </a:r>
            <a:r>
              <a:rPr lang="nl-NL" sz="1800" dirty="0" smtClean="0">
                <a:solidFill>
                  <a:srgbClr val="203864"/>
                </a:solidFill>
              </a:rPr>
              <a:t>rechter atrium </a:t>
            </a:r>
          </a:p>
          <a:p>
            <a:pPr marL="228600" lvl="1" indent="-228600">
              <a:spcBef>
                <a:spcPts val="0"/>
              </a:spcBef>
              <a:buNone/>
            </a:pPr>
            <a:r>
              <a:rPr lang="nl-NL" sz="1800" dirty="0">
                <a:solidFill>
                  <a:srgbClr val="203864"/>
                </a:solidFill>
              </a:rPr>
              <a:t>	</a:t>
            </a:r>
            <a:r>
              <a:rPr lang="nl-NL" sz="1800" dirty="0" smtClean="0">
                <a:solidFill>
                  <a:srgbClr val="203864"/>
                </a:solidFill>
              </a:rPr>
              <a:t>Pericardeffusie van 0.8 cm</a:t>
            </a:r>
          </a:p>
          <a:p>
            <a:pPr marL="228600" lvl="1" indent="-228600">
              <a:buNone/>
            </a:pPr>
            <a:endParaRPr lang="en-US" sz="1600" dirty="0" smtClean="0">
              <a:solidFill>
                <a:srgbClr val="203864"/>
              </a:solidFill>
              <a:cs typeface="Calibri (Hoofdtekst)"/>
            </a:endParaRPr>
          </a:p>
          <a:p>
            <a:pPr>
              <a:buNone/>
            </a:pPr>
            <a:r>
              <a:rPr lang="nl-NL" sz="2200" b="1" dirty="0" smtClean="0">
                <a:solidFill>
                  <a:srgbClr val="203864"/>
                </a:solidFill>
                <a:cs typeface="Calibri (Hoofdtekst)"/>
              </a:rPr>
              <a:t>MRI hart</a:t>
            </a:r>
          </a:p>
          <a:p>
            <a:pPr marL="228600" lvl="1" indent="-228600">
              <a:buNone/>
            </a:pPr>
            <a:r>
              <a:rPr lang="nl-NL" sz="1600" b="1" dirty="0" smtClean="0">
                <a:solidFill>
                  <a:srgbClr val="203864"/>
                </a:solidFill>
                <a:cs typeface="Calibri (Hoofdtekst)"/>
              </a:rPr>
              <a:t>	</a:t>
            </a:r>
            <a:r>
              <a:rPr lang="nl-NL" sz="1800" dirty="0" smtClean="0">
                <a:solidFill>
                  <a:srgbClr val="203864"/>
                </a:solidFill>
              </a:rPr>
              <a:t>Infiltratie van de wand van het rechter atrium en ventrikel met tevens een </a:t>
            </a:r>
            <a:r>
              <a:rPr lang="nl-NL" sz="1800" dirty="0" err="1" smtClean="0">
                <a:solidFill>
                  <a:srgbClr val="203864"/>
                </a:solidFill>
              </a:rPr>
              <a:t>intraluminale</a:t>
            </a:r>
            <a:r>
              <a:rPr lang="nl-NL" sz="1800" dirty="0" smtClean="0">
                <a:solidFill>
                  <a:srgbClr val="203864"/>
                </a:solidFill>
              </a:rPr>
              <a:t> massa</a:t>
            </a:r>
            <a:r>
              <a:rPr lang="nl-NL" sz="1600" dirty="0" smtClean="0">
                <a:solidFill>
                  <a:srgbClr val="203864"/>
                </a:solidFill>
              </a:rPr>
              <a:t> </a:t>
            </a:r>
          </a:p>
          <a:p>
            <a:pPr>
              <a:buNone/>
            </a:pPr>
            <a:endParaRPr lang="nl-NL" sz="1600" dirty="0" smtClean="0">
              <a:solidFill>
                <a:srgbClr val="203864"/>
              </a:solidFill>
              <a:cs typeface="Calibri (Hoofdtekst)"/>
            </a:endParaRPr>
          </a:p>
          <a:p>
            <a:pPr>
              <a:buNone/>
            </a:pPr>
            <a:endParaRPr sz="1600" dirty="0">
              <a:solidFill>
                <a:schemeClr val="accent1">
                  <a:lumMod val="50000"/>
                </a:schemeClr>
              </a:solidFill>
            </a:endParaRPr>
          </a:p>
        </p:txBody>
      </p:sp>
      <p:pic>
        <p:nvPicPr>
          <p:cNvPr id="592"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pic>
        <p:nvPicPr>
          <p:cNvPr id="594" name="Afbeelding 8" descr="Afbeelding 8"/>
          <p:cNvPicPr>
            <a:picLocks noChangeAspect="1"/>
          </p:cNvPicPr>
          <p:nvPr/>
        </p:nvPicPr>
        <p:blipFill>
          <a:blip r:embed="rId4">
            <a:extLst/>
          </a:blip>
          <a:srcRect l="9445" t="43967" r="68194" b="9023"/>
          <a:stretch>
            <a:fillRect/>
          </a:stretch>
        </p:blipFill>
        <p:spPr>
          <a:xfrm>
            <a:off x="8869459" y="1963472"/>
            <a:ext cx="3075836" cy="2158817"/>
          </a:xfrm>
          <a:prstGeom prst="rect">
            <a:avLst/>
          </a:prstGeom>
          <a:ln w="12700">
            <a:miter lim="400000"/>
          </a:ln>
        </p:spPr>
      </p:pic>
      <p:sp>
        <p:nvSpPr>
          <p:cNvPr id="9"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Patiënt</a:t>
            </a:r>
            <a:r>
              <a:rPr sz="3600" dirty="0" smtClean="0">
                <a:solidFill>
                  <a:srgbClr val="FF6600"/>
                </a:solidFill>
              </a:rPr>
              <a:t> </a:t>
            </a:r>
            <a:r>
              <a:rPr lang="nl-NL" sz="3600" dirty="0" smtClean="0">
                <a:solidFill>
                  <a:srgbClr val="FF6600"/>
                </a:solidFill>
              </a:rPr>
              <a:t>C</a:t>
            </a:r>
            <a:r>
              <a:rPr sz="3600" dirty="0" smtClean="0">
                <a:solidFill>
                  <a:srgbClr val="FF6600"/>
                </a:solidFill>
              </a:rPr>
              <a:t>, 4</a:t>
            </a:r>
            <a:r>
              <a:rPr lang="nl-NL" sz="3600" dirty="0" smtClean="0">
                <a:solidFill>
                  <a:srgbClr val="FF6600"/>
                </a:solidFill>
              </a:rPr>
              <a:t>4 jaar</a:t>
            </a:r>
            <a:endParaRPr sz="3600" dirty="0">
              <a:solidFill>
                <a:srgbClr val="FF6600"/>
              </a:solidFill>
            </a:endParaRPr>
          </a:p>
        </p:txBody>
      </p:sp>
      <p:sp>
        <p:nvSpPr>
          <p:cNvPr id="10" name="Tekstvak 9"/>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pic>
        <p:nvPicPr>
          <p:cNvPr id="11" name="Afbeelding 10" descr="Schermafbeelding 2018-09-22 om 13.08.42.png"/>
          <p:cNvPicPr>
            <a:picLocks noChangeAspect="1"/>
          </p:cNvPicPr>
          <p:nvPr/>
        </p:nvPicPr>
        <p:blipFill>
          <a:blip r:embed="rId5"/>
          <a:srcRect l="22136" t="33178" r="45312" b="16540"/>
          <a:stretch>
            <a:fillRect/>
          </a:stretch>
        </p:blipFill>
        <p:spPr>
          <a:xfrm>
            <a:off x="8869459" y="4261347"/>
            <a:ext cx="2714959" cy="2358879"/>
          </a:xfrm>
          <a:prstGeom prst="rect">
            <a:avLst/>
          </a:prstGeom>
        </p:spPr>
      </p:pic>
      <p:pic>
        <p:nvPicPr>
          <p:cNvPr id="2" name="Afbeelding 1"/>
          <p:cNvPicPr>
            <a:picLocks noChangeAspect="1"/>
          </p:cNvPicPr>
          <p:nvPr/>
        </p:nvPicPr>
        <p:blipFill rotWithShape="1">
          <a:blip r:embed="rId6"/>
          <a:srcRect l="66343" t="31869" r="23124" b="21254"/>
          <a:stretch/>
        </p:blipFill>
        <p:spPr>
          <a:xfrm>
            <a:off x="6348909" y="1760843"/>
            <a:ext cx="2487408" cy="3690132"/>
          </a:xfrm>
          <a:prstGeom prst="rect">
            <a:avLst/>
          </a:prstGeom>
        </p:spPr>
      </p:pic>
      <p:cxnSp>
        <p:nvCxnSpPr>
          <p:cNvPr id="12" name="Rechte verbindingslijn met pijl 11"/>
          <p:cNvCxnSpPr/>
          <p:nvPr/>
        </p:nvCxnSpPr>
        <p:spPr>
          <a:xfrm flipV="1">
            <a:off x="7332646" y="5286709"/>
            <a:ext cx="2310015" cy="28527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19705642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Tijdelijke aanduiding voor inhoud 2"/>
          <p:cNvSpPr txBox="1">
            <a:spLocks noGrp="1"/>
          </p:cNvSpPr>
          <p:nvPr>
            <p:ph type="body" idx="1"/>
          </p:nvPr>
        </p:nvSpPr>
        <p:spPr>
          <a:xfrm>
            <a:off x="801388" y="1685095"/>
            <a:ext cx="10744200" cy="4684506"/>
          </a:xfrm>
          <a:prstGeom prst="rect">
            <a:avLst/>
          </a:prstGeom>
        </p:spPr>
        <p:txBody>
          <a:bodyPr/>
          <a:lstStyle/>
          <a:p>
            <a:pPr>
              <a:buNone/>
              <a:defRPr sz="2400"/>
            </a:pPr>
            <a:r>
              <a:rPr sz="2000" b="1" dirty="0" err="1" smtClean="0">
                <a:solidFill>
                  <a:srgbClr val="203864"/>
                </a:solidFill>
              </a:rPr>
              <a:t>Conclusi</a:t>
            </a:r>
            <a:r>
              <a:rPr lang="nl-NL" sz="2000" b="1" dirty="0" smtClean="0">
                <a:solidFill>
                  <a:srgbClr val="203864"/>
                </a:solidFill>
              </a:rPr>
              <a:t>e</a:t>
            </a:r>
            <a:endParaRPr sz="1800" dirty="0" smtClean="0">
              <a:solidFill>
                <a:srgbClr val="203864"/>
              </a:solidFill>
            </a:endParaRPr>
          </a:p>
          <a:p>
            <a:pPr marL="673768" lvl="1" indent="-216568">
              <a:spcBef>
                <a:spcPts val="500"/>
              </a:spcBef>
              <a:defRPr sz="1900"/>
            </a:pPr>
            <a:r>
              <a:rPr lang="nl-NL" sz="1800" dirty="0" smtClean="0">
                <a:solidFill>
                  <a:srgbClr val="203864"/>
                </a:solidFill>
              </a:rPr>
              <a:t>Patiënte A: Stadium IV DLBCL met uitgebreide lokalisatie in het linker en rechter ventrikel</a:t>
            </a:r>
          </a:p>
          <a:p>
            <a:pPr marL="673768" lvl="1" indent="-216568">
              <a:spcBef>
                <a:spcPts val="500"/>
              </a:spcBef>
              <a:defRPr sz="1900"/>
            </a:pPr>
            <a:r>
              <a:rPr lang="nl-NL" sz="1800" dirty="0" smtClean="0">
                <a:solidFill>
                  <a:srgbClr val="203864"/>
                </a:solidFill>
              </a:rPr>
              <a:t>Patiënte B: Primair mediastinaal B-cel lymfoom met betrokkenheid van het rechter atrium en pericard </a:t>
            </a:r>
          </a:p>
          <a:p>
            <a:pPr marL="673768" lvl="1" indent="-216568">
              <a:spcBef>
                <a:spcPts val="500"/>
              </a:spcBef>
              <a:defRPr sz="1900"/>
            </a:pPr>
            <a:r>
              <a:rPr lang="nl-NL" sz="1800" dirty="0" smtClean="0">
                <a:solidFill>
                  <a:srgbClr val="203864"/>
                </a:solidFill>
              </a:rPr>
              <a:t>Patiënt C: Stadium IV Burkitt lymfoom met lokalisatie in rechter atrium/ventrikel en pericard</a:t>
            </a:r>
            <a:endParaRPr lang="nl-NL" sz="1800" dirty="0"/>
          </a:p>
          <a:p>
            <a:pPr marL="673768" lvl="1" indent="-216568">
              <a:spcBef>
                <a:spcPts val="500"/>
              </a:spcBef>
              <a:defRPr sz="1900"/>
            </a:pPr>
            <a:endParaRPr lang="nl-NL" sz="1800" b="1" i="1" dirty="0" smtClean="0">
              <a:solidFill>
                <a:schemeClr val="accent1">
                  <a:lumMod val="50000"/>
                </a:schemeClr>
              </a:solidFill>
            </a:endParaRPr>
          </a:p>
          <a:p>
            <a:pPr marL="0" indent="-38100">
              <a:spcBef>
                <a:spcPts val="500"/>
              </a:spcBef>
              <a:buNone/>
              <a:defRPr sz="1900"/>
            </a:pPr>
            <a:endParaRPr lang="nl-NL" b="1" i="1" dirty="0" smtClean="0">
              <a:solidFill>
                <a:schemeClr val="accent1">
                  <a:lumMod val="50000"/>
                </a:schemeClr>
              </a:solidFill>
            </a:endParaRPr>
          </a:p>
          <a:p>
            <a:pPr marL="0" indent="-38100">
              <a:spcBef>
                <a:spcPts val="500"/>
              </a:spcBef>
              <a:buNone/>
              <a:defRPr sz="1900"/>
            </a:pPr>
            <a:endParaRPr lang="nl-NL" sz="2400" b="1" i="1" dirty="0" smtClean="0">
              <a:solidFill>
                <a:schemeClr val="accent1">
                  <a:lumMod val="50000"/>
                </a:schemeClr>
              </a:solidFill>
            </a:endParaRPr>
          </a:p>
          <a:p>
            <a:pPr marL="0" indent="-38100">
              <a:spcBef>
                <a:spcPts val="500"/>
              </a:spcBef>
              <a:buNone/>
              <a:defRPr sz="1900"/>
            </a:pPr>
            <a:r>
              <a:rPr lang="nl-NL" sz="2400" b="1" i="1" dirty="0" smtClean="0">
                <a:solidFill>
                  <a:schemeClr val="accent1">
                    <a:lumMod val="50000"/>
                  </a:schemeClr>
                </a:solidFill>
              </a:rPr>
              <a:t>Risico’s?</a:t>
            </a:r>
          </a:p>
          <a:p>
            <a:pPr marL="0" indent="-38100">
              <a:spcBef>
                <a:spcPts val="500"/>
              </a:spcBef>
              <a:buNone/>
              <a:defRPr sz="1900"/>
            </a:pPr>
            <a:r>
              <a:rPr lang="nl-NL" sz="2400" b="1" i="1" dirty="0" smtClean="0">
                <a:solidFill>
                  <a:schemeClr val="accent1">
                    <a:lumMod val="50000"/>
                  </a:schemeClr>
                </a:solidFill>
              </a:rPr>
              <a:t> </a:t>
            </a:r>
          </a:p>
          <a:p>
            <a:pPr marL="0" indent="-38100">
              <a:spcBef>
                <a:spcPts val="500"/>
              </a:spcBef>
              <a:buNone/>
              <a:defRPr sz="1900"/>
            </a:pPr>
            <a:r>
              <a:rPr lang="nl-NL" sz="2400" b="1" i="1" dirty="0" smtClean="0">
                <a:solidFill>
                  <a:schemeClr val="accent1">
                    <a:lumMod val="50000"/>
                  </a:schemeClr>
                </a:solidFill>
              </a:rPr>
              <a:t>Consequenties voor behandeling?</a:t>
            </a:r>
          </a:p>
          <a:p>
            <a:pPr marL="0" indent="-38100">
              <a:spcBef>
                <a:spcPts val="500"/>
              </a:spcBef>
              <a:buNone/>
              <a:defRPr sz="1900"/>
            </a:pPr>
            <a:endParaRPr b="1" i="1" dirty="0" smtClean="0">
              <a:solidFill>
                <a:schemeClr val="accent1">
                  <a:lumMod val="50000"/>
                </a:schemeClr>
              </a:solidFill>
            </a:endParaRPr>
          </a:p>
          <a:p>
            <a:pPr marL="685800" lvl="1" indent="-228600">
              <a:spcBef>
                <a:spcPts val="500"/>
              </a:spcBef>
              <a:defRPr sz="1900"/>
            </a:pPr>
            <a:endParaRPr sz="1800" dirty="0" smtClean="0"/>
          </a:p>
        </p:txBody>
      </p:sp>
      <p:pic>
        <p:nvPicPr>
          <p:cNvPr id="608" name="Picture 2" descr="Picture 2"/>
          <p:cNvPicPr>
            <a:picLocks noChangeAspect="1"/>
          </p:cNvPicPr>
          <p:nvPr/>
        </p:nvPicPr>
        <p:blipFill>
          <a:blip r:embed="rId3">
            <a:extLst/>
          </a:blip>
          <a:stretch>
            <a:fillRect/>
          </a:stretch>
        </p:blipFill>
        <p:spPr>
          <a:xfrm flipH="1">
            <a:off x="11210266" y="272480"/>
            <a:ext cx="744268" cy="744268"/>
          </a:xfrm>
          <a:prstGeom prst="rect">
            <a:avLst/>
          </a:prstGeom>
          <a:ln w="12700">
            <a:miter lim="400000"/>
          </a:ln>
        </p:spPr>
      </p:pic>
      <p:sp>
        <p:nvSpPr>
          <p:cNvPr id="7" name="Titel 1"/>
          <p:cNvSpPr txBox="1">
            <a:spLocks noGrp="1"/>
          </p:cNvSpPr>
          <p:nvPr>
            <p:ph type="title"/>
          </p:nvPr>
        </p:nvSpPr>
        <p:spPr>
          <a:xfrm>
            <a:off x="609600" y="274638"/>
            <a:ext cx="10972800" cy="1143001"/>
          </a:xfrm>
          <a:prstGeom prst="rect">
            <a:avLst/>
          </a:prstGeom>
        </p:spPr>
        <p:txBody>
          <a:bodyPr>
            <a:normAutofit/>
          </a:bodyPr>
          <a:lstStyle>
            <a:lvl1pPr algn="ctr">
              <a:defRPr sz="3300" b="1">
                <a:solidFill>
                  <a:srgbClr val="003142"/>
                </a:solidFill>
                <a:latin typeface="+mn-lt"/>
                <a:ea typeface="+mn-ea"/>
                <a:cs typeface="+mn-cs"/>
                <a:sym typeface="Calibri"/>
              </a:defRPr>
            </a:lvl1pPr>
          </a:lstStyle>
          <a:p>
            <a:r>
              <a:rPr lang="nl-NL" sz="3600" dirty="0" smtClean="0">
                <a:solidFill>
                  <a:srgbClr val="FF6600"/>
                </a:solidFill>
              </a:rPr>
              <a:t>Cardiale lokalisatie van lymfoom</a:t>
            </a:r>
            <a:endParaRPr sz="3600" dirty="0">
              <a:solidFill>
                <a:srgbClr val="FF6600"/>
              </a:solidFill>
            </a:endParaRPr>
          </a:p>
        </p:txBody>
      </p:sp>
      <p:sp>
        <p:nvSpPr>
          <p:cNvPr id="8" name="Tekstvak 7"/>
          <p:cNvSpPr txBox="1"/>
          <p:nvPr/>
        </p:nvSpPr>
        <p:spPr>
          <a:xfrm>
            <a:off x="84294" y="1153160"/>
            <a:ext cx="11980263" cy="400110"/>
          </a:xfrm>
          <a:prstGeom prst="rect">
            <a:avLst/>
          </a:prstGeom>
          <a:solidFill>
            <a:srgbClr val="FFFFFF"/>
          </a:solidFill>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000">
                <a:solidFill>
                  <a:srgbClr val="767171"/>
                </a:solidFill>
                <a:latin typeface="+mn-lt"/>
                <a:ea typeface="+mn-ea"/>
                <a:cs typeface="+mn-cs"/>
                <a:sym typeface="Calibri"/>
              </a:defRPr>
            </a:pPr>
            <a:r>
              <a:rPr sz="1200" dirty="0" smtClean="0">
                <a:solidFill>
                  <a:srgbClr val="203864"/>
                </a:solidFill>
              </a:rPr>
              <a:t>xxx</a:t>
            </a:r>
            <a:r>
              <a:rPr sz="2000" b="1" dirty="0" smtClean="0">
                <a:solidFill>
                  <a:srgbClr val="FF0000"/>
                </a:solidFill>
              </a:rPr>
              <a:t>xxx</a:t>
            </a:r>
            <a:r>
              <a:rPr sz="1200" dirty="0" smtClean="0">
                <a:solidFill>
                  <a:srgbClr val="203864"/>
                </a:solidFill>
              </a:rPr>
              <a:t>xxxxxxxxxxxxxxxxxxxxxxxxxxxxxxxxxxxxxxxxxxxxxxxxxxxxxxxxxxxxxxxxxxxxxxxxxxxxxxxxxxxxxxxxxxxxxxxxxxxxxxxxxxxxxxxxxxxxxxxxxxxxxxxxxxxxxxxxxxxxxxxxxxxxxxxxxxxxxxxxxxxxxxxxx</a:t>
            </a:r>
            <a:endParaRPr sz="1200" dirty="0">
              <a:solidFill>
                <a:srgbClr val="203864"/>
              </a:solidFill>
            </a:endParaRPr>
          </a:p>
        </p:txBody>
      </p:sp>
      <p:sp>
        <p:nvSpPr>
          <p:cNvPr id="9" name="Tijdelijke aanduiding voor inhoud 2"/>
          <p:cNvSpPr txBox="1">
            <a:spLocks/>
          </p:cNvSpPr>
          <p:nvPr/>
        </p:nvSpPr>
        <p:spPr>
          <a:xfrm>
            <a:off x="810591" y="1696796"/>
            <a:ext cx="5226738" cy="4073032"/>
          </a:xfrm>
          <a:prstGeom prst="rect">
            <a:avLst/>
          </a:prstGeom>
          <a:ln w="127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28600" marR="0" lvl="0" indent="-228600" algn="l" defTabSz="914400" rtl="0" eaLnBrk="1" fontAlgn="auto" latinLnBrk="0" hangingPunct="1">
              <a:lnSpc>
                <a:spcPct val="90000"/>
              </a:lnSpc>
              <a:spcBef>
                <a:spcPts val="1000"/>
              </a:spcBef>
              <a:spcAft>
                <a:spcPts val="0"/>
              </a:spcAft>
              <a:buClrTx/>
              <a:buSzPct val="100000"/>
              <a:buFont typeface="Arial"/>
              <a:buNone/>
              <a:tabLst/>
              <a:defRPr/>
            </a:pPr>
            <a:endParaRPr kumimoji="0" lang="nl-NL" sz="1600" b="0" i="0" u="none" strike="noStrike" kern="0" cap="none" spc="0" normalizeH="0" baseline="0" noProof="0" dirty="0">
              <a:ln>
                <a:noFill/>
              </a:ln>
              <a:solidFill>
                <a:schemeClr val="accent1">
                  <a:lumMod val="50000"/>
                </a:schemeClr>
              </a:solidFill>
              <a:effectLst/>
              <a:uLnTx/>
              <a:uFillTx/>
              <a:latin typeface="+mn-lt"/>
              <a:ea typeface="+mn-ea"/>
              <a:cs typeface="+mn-cs"/>
              <a:sym typeface="Calibri"/>
            </a:endParaRPr>
          </a:p>
        </p:txBody>
      </p:sp>
      <p:pic>
        <p:nvPicPr>
          <p:cNvPr id="1026" name="Picture 2" descr="Afbeeldingsresultaat voor risks carto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6531" y="3210706"/>
            <a:ext cx="4796817" cy="32907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Kantoorthema">
  <a:themeElements>
    <a:clrScheme name="Kantoor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Kantoorthema">
      <a:majorFont>
        <a:latin typeface="Helvetica"/>
        <a:ea typeface="Helvetica"/>
        <a:cs typeface="Helvetica"/>
      </a:majorFont>
      <a:minorFont>
        <a:latin typeface="Calibri"/>
        <a:ea typeface="Calibri"/>
        <a:cs typeface="Calibri"/>
      </a:minorFont>
    </a:fontScheme>
    <a:fmtScheme name="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Kantoorthema">
  <a:themeElements>
    <a:clrScheme name="Kantoor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Kantoorthema">
      <a:majorFont>
        <a:latin typeface="Helvetica"/>
        <a:ea typeface="Helvetica"/>
        <a:cs typeface="Helvetica"/>
      </a:majorFont>
      <a:minorFont>
        <a:latin typeface="Calibri"/>
        <a:ea typeface="Calibri"/>
        <a:cs typeface="Calibri"/>
      </a:minorFont>
    </a:fontScheme>
    <a:fmtScheme name="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1974</TotalTime>
  <Words>3076</Words>
  <Application>Microsoft Office PowerPoint</Application>
  <PresentationFormat>Breedbeeld</PresentationFormat>
  <Paragraphs>383</Paragraphs>
  <Slides>21</Slides>
  <Notes>21</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21</vt:i4>
      </vt:variant>
    </vt:vector>
  </HeadingPairs>
  <TitlesOfParts>
    <vt:vector size="30" baseType="lpstr">
      <vt:lpstr>ＭＳ ゴシック</vt:lpstr>
      <vt:lpstr>Arial</vt:lpstr>
      <vt:lpstr>Bodoni MT</vt:lpstr>
      <vt:lpstr>Calibri</vt:lpstr>
      <vt:lpstr>Calibri (Hoofdtekst)</vt:lpstr>
      <vt:lpstr>Calibri Light</vt:lpstr>
      <vt:lpstr>Trebuchet MS</vt:lpstr>
      <vt:lpstr>Wingdings</vt:lpstr>
      <vt:lpstr>Kantoorthema</vt:lpstr>
      <vt:lpstr>PowerPoint-presentatie</vt:lpstr>
      <vt:lpstr>“God zende jou de bloedkanker achter je hart, dat de dokter lang zoeken zal hebben” </vt:lpstr>
      <vt:lpstr>Patiënte A, 66 jaar</vt:lpstr>
      <vt:lpstr>Patiënte A, 66 jaar</vt:lpstr>
      <vt:lpstr>Patiënte B, 18 jaar</vt:lpstr>
      <vt:lpstr>Patiënte B, 18 jaar</vt:lpstr>
      <vt:lpstr>Patiënt C, 44 jaar</vt:lpstr>
      <vt:lpstr>Patiënt C, 44 jaar</vt:lpstr>
      <vt:lpstr>Cardiale lokalisatie van lymfoom</vt:lpstr>
      <vt:lpstr>Cardiale lokalisatie van lymfoom</vt:lpstr>
      <vt:lpstr>Cardiale lokalisatie van lymfoom</vt:lpstr>
      <vt:lpstr>Cardiale lokalisatie van lymfoom</vt:lpstr>
      <vt:lpstr>Symptomen bij presentatie</vt:lpstr>
      <vt:lpstr>Ritmeproblematiek</vt:lpstr>
      <vt:lpstr>Hartfalen en LV betrokkenheid</vt:lpstr>
      <vt:lpstr>Conclusies</vt:lpstr>
      <vt:lpstr>Diagnostische work-up</vt:lpstr>
      <vt:lpstr>Monitoring/behandeling</vt:lpstr>
      <vt:lpstr>Follow up patiënten</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Cardiale lokalisatie van lymfoom</dc:title>
  <dc:creator>Kuipers, M.T.</dc:creator>
  <cp:lastModifiedBy>M.T. Kuipers</cp:lastModifiedBy>
  <cp:revision>87</cp:revision>
  <dcterms:created xsi:type="dcterms:W3CDTF">2018-09-24T21:58:30Z</dcterms:created>
  <dcterms:modified xsi:type="dcterms:W3CDTF">2018-10-10T21:28:13Z</dcterms:modified>
</cp:coreProperties>
</file>